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A28"/>
    <a:srgbClr val="8E03CD"/>
    <a:srgbClr val="DBE01A"/>
    <a:srgbClr val="64834D"/>
    <a:srgbClr val="64E404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Koliko ste zadovoljni...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adekvatnoscu opreme za rad</c:v>
                </c:pt>
                <c:pt idx="1">
                  <c:v>raspolozivim vremenom za rad</c:v>
                </c:pt>
                <c:pt idx="2">
                  <c:v>raspolozivim vremenom za rad s pacijentima</c:v>
                </c:pt>
                <c:pt idx="3">
                  <c:v>autonomijom u radu i odlucivanju</c:v>
                </c:pt>
                <c:pt idx="4">
                  <c:v>mogucnoscu koriscenja licnih potencijala</c:v>
                </c:pt>
                <c:pt idx="5">
                  <c:v>uvazavanjem i vrednovanjem vaseg rada</c:v>
                </c:pt>
                <c:pt idx="6">
                  <c:v>neposrednom saradnjom s kolegama</c:v>
                </c:pt>
                <c:pt idx="7">
                  <c:v>neposrednom saradnjom s pretpostavljenim</c:v>
                </c:pt>
                <c:pt idx="8">
                  <c:v>odnosom pacijenata prema vama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76</c:v>
                </c:pt>
                <c:pt idx="1">
                  <c:v>59</c:v>
                </c:pt>
                <c:pt idx="2">
                  <c:v>53</c:v>
                </c:pt>
                <c:pt idx="3">
                  <c:v>47</c:v>
                </c:pt>
                <c:pt idx="4">
                  <c:v>50</c:v>
                </c:pt>
                <c:pt idx="5">
                  <c:v>103</c:v>
                </c:pt>
                <c:pt idx="6">
                  <c:v>36</c:v>
                </c:pt>
                <c:pt idx="7">
                  <c:v>43</c:v>
                </c:pt>
                <c:pt idx="8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adekvatnoscu opreme za rad</c:v>
                </c:pt>
                <c:pt idx="1">
                  <c:v>raspolozivim vremenom za rad</c:v>
                </c:pt>
                <c:pt idx="2">
                  <c:v>raspolozivim vremenom za rad s pacijentima</c:v>
                </c:pt>
                <c:pt idx="3">
                  <c:v>autonomijom u radu i odlucivanju</c:v>
                </c:pt>
                <c:pt idx="4">
                  <c:v>mogucnoscu koriscenja licnih potencijala</c:v>
                </c:pt>
                <c:pt idx="5">
                  <c:v>uvazavanjem i vrednovanjem vaseg rada</c:v>
                </c:pt>
                <c:pt idx="6">
                  <c:v>neposrednom saradnjom s kolegama</c:v>
                </c:pt>
                <c:pt idx="7">
                  <c:v>neposrednom saradnjom s pretpostavljenim</c:v>
                </c:pt>
                <c:pt idx="8">
                  <c:v>odnosom pacijenata prema vama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196</c:v>
                </c:pt>
                <c:pt idx="1">
                  <c:v>120</c:v>
                </c:pt>
                <c:pt idx="2">
                  <c:v>117</c:v>
                </c:pt>
                <c:pt idx="3">
                  <c:v>82</c:v>
                </c:pt>
                <c:pt idx="4">
                  <c:v>77</c:v>
                </c:pt>
                <c:pt idx="5">
                  <c:v>158</c:v>
                </c:pt>
                <c:pt idx="6">
                  <c:v>53</c:v>
                </c:pt>
                <c:pt idx="7">
                  <c:v>72</c:v>
                </c:pt>
                <c:pt idx="8">
                  <c:v>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>
                <a:alpha val="85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adekvatnoscu opreme za rad</c:v>
                </c:pt>
                <c:pt idx="1">
                  <c:v>raspolozivim vremenom za rad</c:v>
                </c:pt>
                <c:pt idx="2">
                  <c:v>raspolozivim vremenom za rad s pacijentima</c:v>
                </c:pt>
                <c:pt idx="3">
                  <c:v>autonomijom u radu i odlucivanju</c:v>
                </c:pt>
                <c:pt idx="4">
                  <c:v>mogucnoscu koriscenja licnih potencijala</c:v>
                </c:pt>
                <c:pt idx="5">
                  <c:v>uvazavanjem i vrednovanjem vaseg rada</c:v>
                </c:pt>
                <c:pt idx="6">
                  <c:v>neposrednom saradnjom s kolegama</c:v>
                </c:pt>
                <c:pt idx="7">
                  <c:v>neposrednom saradnjom s pretpostavljenim</c:v>
                </c:pt>
                <c:pt idx="8">
                  <c:v>odnosom pacijenata prema vama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213</c:v>
                </c:pt>
                <c:pt idx="1">
                  <c:v>175</c:v>
                </c:pt>
                <c:pt idx="2">
                  <c:v>176</c:v>
                </c:pt>
                <c:pt idx="3">
                  <c:v>179</c:v>
                </c:pt>
                <c:pt idx="4">
                  <c:v>200</c:v>
                </c:pt>
                <c:pt idx="5">
                  <c:v>189</c:v>
                </c:pt>
                <c:pt idx="6">
                  <c:v>156</c:v>
                </c:pt>
                <c:pt idx="7">
                  <c:v>170</c:v>
                </c:pt>
                <c:pt idx="8">
                  <c:v>154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zadovoljan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adekvatnoscu opreme za rad</c:v>
                </c:pt>
                <c:pt idx="1">
                  <c:v>raspolozivim vremenom za rad</c:v>
                </c:pt>
                <c:pt idx="2">
                  <c:v>raspolozivim vremenom za rad s pacijentima</c:v>
                </c:pt>
                <c:pt idx="3">
                  <c:v>autonomijom u radu i odlucivanju</c:v>
                </c:pt>
                <c:pt idx="4">
                  <c:v>mogucnoscu koriscenja licnih potencijala</c:v>
                </c:pt>
                <c:pt idx="5">
                  <c:v>uvazavanjem i vrednovanjem vaseg rada</c:v>
                </c:pt>
                <c:pt idx="6">
                  <c:v>neposrednom saradnjom s kolegama</c:v>
                </c:pt>
                <c:pt idx="7">
                  <c:v>neposrednom saradnjom s pretpostavljenim</c:v>
                </c:pt>
                <c:pt idx="8">
                  <c:v>odnosom pacijenata prema vama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157</c:v>
                </c:pt>
                <c:pt idx="1">
                  <c:v>283</c:v>
                </c:pt>
                <c:pt idx="2">
                  <c:v>204</c:v>
                </c:pt>
                <c:pt idx="3">
                  <c:v>286</c:v>
                </c:pt>
                <c:pt idx="4">
                  <c:v>276</c:v>
                </c:pt>
                <c:pt idx="5">
                  <c:v>178</c:v>
                </c:pt>
                <c:pt idx="6">
                  <c:v>327</c:v>
                </c:pt>
                <c:pt idx="7">
                  <c:v>290</c:v>
                </c:pt>
                <c:pt idx="8">
                  <c:v>261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veomazadovoljan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adekvatnoscu opreme za rad</c:v>
                </c:pt>
                <c:pt idx="1">
                  <c:v>raspolozivim vremenom za rad</c:v>
                </c:pt>
                <c:pt idx="2">
                  <c:v>raspolozivim vremenom za rad s pacijentima</c:v>
                </c:pt>
                <c:pt idx="3">
                  <c:v>autonomijom u radu i odlucivanju</c:v>
                </c:pt>
                <c:pt idx="4">
                  <c:v>mogucnoscu koriscenja licnih potencijala</c:v>
                </c:pt>
                <c:pt idx="5">
                  <c:v>uvazavanjem i vrednovanjem vaseg rada</c:v>
                </c:pt>
                <c:pt idx="6">
                  <c:v>neposrednom saradnjom s kolegama</c:v>
                </c:pt>
                <c:pt idx="7">
                  <c:v>neposrednom saradnjom s pretpostavljenim</c:v>
                </c:pt>
                <c:pt idx="8">
                  <c:v>odnosom pacijenata prema vama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29</c:v>
                </c:pt>
                <c:pt idx="1">
                  <c:v>46</c:v>
                </c:pt>
                <c:pt idx="2">
                  <c:v>28</c:v>
                </c:pt>
                <c:pt idx="3">
                  <c:v>62</c:v>
                </c:pt>
                <c:pt idx="4">
                  <c:v>58</c:v>
                </c:pt>
                <c:pt idx="5">
                  <c:v>50</c:v>
                </c:pt>
                <c:pt idx="6">
                  <c:v>111</c:v>
                </c:pt>
                <c:pt idx="7">
                  <c:v>106</c:v>
                </c:pt>
                <c:pt idx="8">
                  <c:v>90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adekvatnoscu opreme za rad</c:v>
                </c:pt>
                <c:pt idx="1">
                  <c:v>raspolozivim vremenom za rad</c:v>
                </c:pt>
                <c:pt idx="2">
                  <c:v>raspolozivim vremenom za rad s pacijentima</c:v>
                </c:pt>
                <c:pt idx="3">
                  <c:v>autonomijom u radu i odlucivanju</c:v>
                </c:pt>
                <c:pt idx="4">
                  <c:v>mogucnoscu koriscenja licnih potencijala</c:v>
                </c:pt>
                <c:pt idx="5">
                  <c:v>uvazavanjem i vrednovanjem vaseg rada</c:v>
                </c:pt>
                <c:pt idx="6">
                  <c:v>neposrednom saradnjom s kolegama</c:v>
                </c:pt>
                <c:pt idx="7">
                  <c:v>neposrednom saradnjom s pretpostavljenim</c:v>
                </c:pt>
                <c:pt idx="8">
                  <c:v>odnosom pacijenata prema vama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11</c:v>
                </c:pt>
                <c:pt idx="1">
                  <c:v>1</c:v>
                </c:pt>
                <c:pt idx="2">
                  <c:v>87</c:v>
                </c:pt>
                <c:pt idx="3">
                  <c:v>26</c:v>
                </c:pt>
                <c:pt idx="4">
                  <c:v>14</c:v>
                </c:pt>
                <c:pt idx="5">
                  <c:v>4</c:v>
                </c:pt>
                <c:pt idx="6">
                  <c:v>2</c:v>
                </c:pt>
                <c:pt idx="8">
                  <c:v>77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mising</c:v>
                </c:pt>
              </c:strCache>
            </c:strRef>
          </c:tx>
          <c:spPr>
            <a:solidFill>
              <a:schemeClr val="bg1">
                <a:lumMod val="75000"/>
                <a:alpha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adekvatnoscu opreme za rad</c:v>
                </c:pt>
                <c:pt idx="1">
                  <c:v>raspolozivim vremenom za rad</c:v>
                </c:pt>
                <c:pt idx="2">
                  <c:v>raspolozivim vremenom za rad s pacijentima</c:v>
                </c:pt>
                <c:pt idx="3">
                  <c:v>autonomijom u radu i odlucivanju</c:v>
                </c:pt>
                <c:pt idx="4">
                  <c:v>mogucnoscu koriscenja licnih potencijala</c:v>
                </c:pt>
                <c:pt idx="5">
                  <c:v>uvazavanjem i vrednovanjem vaseg rada</c:v>
                </c:pt>
                <c:pt idx="6">
                  <c:v>neposrednom saradnjom s kolegama</c:v>
                </c:pt>
                <c:pt idx="7">
                  <c:v>neposrednom saradnjom s pretpostavljenim</c:v>
                </c:pt>
                <c:pt idx="8">
                  <c:v>odnosom pacijenata prema vama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  <c:pt idx="0">
                  <c:v>10</c:v>
                </c:pt>
                <c:pt idx="1">
                  <c:v>8</c:v>
                </c:pt>
                <c:pt idx="2">
                  <c:v>27</c:v>
                </c:pt>
                <c:pt idx="3">
                  <c:v>10</c:v>
                </c:pt>
                <c:pt idx="4">
                  <c:v>17</c:v>
                </c:pt>
                <c:pt idx="5">
                  <c:v>10</c:v>
                </c:pt>
                <c:pt idx="6">
                  <c:v>7</c:v>
                </c:pt>
                <c:pt idx="7">
                  <c:v>11</c:v>
                </c:pt>
                <c:pt idx="8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6564864"/>
        <c:axId val="-146575744"/>
      </c:barChart>
      <c:catAx>
        <c:axId val="-14656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46575744"/>
        <c:crosses val="autoZero"/>
        <c:auto val="1"/>
        <c:lblAlgn val="ctr"/>
        <c:lblOffset val="100"/>
        <c:noMultiLvlLbl val="0"/>
      </c:catAx>
      <c:valAx>
        <c:axId val="-146575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4656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146353178371434E-2"/>
          <c:y val="0.95143472704324095"/>
          <c:w val="0.92261959584565489"/>
          <c:h val="3.6966414454917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r-Latn-RS"/>
              <a:t>Koliko ste zadovoljni...</a:t>
            </a:r>
          </a:p>
        </c:rich>
      </c:tx>
      <c:layout>
        <c:manualLayout>
          <c:xMode val="edge"/>
          <c:yMode val="edge"/>
          <c:x val="2.43116376595249E-2"/>
          <c:y val="0.14134397404182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40227316502505156"/>
          <c:y val="7.7626015639681769E-3"/>
          <c:w val="0.56924964088599572"/>
          <c:h val="0.8663694506020400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6"/>
                <c:pt idx="0">
                  <c:v>mogucnoscu profesionalne edukacije</c:v>
                </c:pt>
                <c:pt idx="1">
                  <c:v>finansijskom nadoknadom</c:v>
                </c:pt>
                <c:pt idx="2">
                  <c:v>rukovodjenjem i org.rada u ustanovi</c:v>
                </c:pt>
                <c:pt idx="3">
                  <c:v>jasnocom uputstava i ocekivanja</c:v>
                </c:pt>
                <c:pt idx="4">
                  <c:v>mogucnoscu iznosenja svojih ideja nadredjenima</c:v>
                </c:pt>
                <c:pt idx="5">
                  <c:v>UZIMAJUCI SVE U OBZIR ocenite stepen zadovoljstva poslom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82</c:v>
                </c:pt>
                <c:pt idx="1">
                  <c:v>353</c:v>
                </c:pt>
                <c:pt idx="2">
                  <c:v>103</c:v>
                </c:pt>
                <c:pt idx="3">
                  <c:v>54</c:v>
                </c:pt>
                <c:pt idx="4">
                  <c:v>65</c:v>
                </c:pt>
                <c:pt idx="5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6"/>
                <c:pt idx="0">
                  <c:v>mogucnoscu profesionalne edukacije</c:v>
                </c:pt>
                <c:pt idx="1">
                  <c:v>finansijskom nadoknadom</c:v>
                </c:pt>
                <c:pt idx="2">
                  <c:v>rukovodjenjem i org.rada u ustanovi</c:v>
                </c:pt>
                <c:pt idx="3">
                  <c:v>jasnocom uputstava i ocekivanja</c:v>
                </c:pt>
                <c:pt idx="4">
                  <c:v>mogucnoscu iznosenja svojih ideja nadredjenima</c:v>
                </c:pt>
                <c:pt idx="5">
                  <c:v>UZIMAJUCI SVE U OBZIR ocenite stepen zadovoljstva poslom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115</c:v>
                </c:pt>
                <c:pt idx="1">
                  <c:v>184</c:v>
                </c:pt>
                <c:pt idx="2">
                  <c:v>151</c:v>
                </c:pt>
                <c:pt idx="3">
                  <c:v>111</c:v>
                </c:pt>
                <c:pt idx="4">
                  <c:v>85</c:v>
                </c:pt>
                <c:pt idx="5">
                  <c:v>135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>
                <a:alpha val="85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6"/>
                <c:pt idx="0">
                  <c:v>mogucnoscu profesionalne edukacije</c:v>
                </c:pt>
                <c:pt idx="1">
                  <c:v>finansijskom nadoknadom</c:v>
                </c:pt>
                <c:pt idx="2">
                  <c:v>rukovodjenjem i org.rada u ustanovi</c:v>
                </c:pt>
                <c:pt idx="3">
                  <c:v>jasnocom uputstava i ocekivanja</c:v>
                </c:pt>
                <c:pt idx="4">
                  <c:v>mogucnoscu iznosenja svojih ideja nadredjenima</c:v>
                </c:pt>
                <c:pt idx="5">
                  <c:v>UZIMAJUCI SVE U OBZIR ocenite stepen zadovoljstva poslom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186</c:v>
                </c:pt>
                <c:pt idx="1">
                  <c:v>95</c:v>
                </c:pt>
                <c:pt idx="2">
                  <c:v>221</c:v>
                </c:pt>
                <c:pt idx="3">
                  <c:v>210</c:v>
                </c:pt>
                <c:pt idx="4">
                  <c:v>208</c:v>
                </c:pt>
                <c:pt idx="5">
                  <c:v>281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zadovoljan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6"/>
                <c:pt idx="0">
                  <c:v>mogucnoscu profesionalne edukacije</c:v>
                </c:pt>
                <c:pt idx="1">
                  <c:v>finansijskom nadoknadom</c:v>
                </c:pt>
                <c:pt idx="2">
                  <c:v>rukovodjenjem i org.rada u ustanovi</c:v>
                </c:pt>
                <c:pt idx="3">
                  <c:v>jasnocom uputstava i ocekivanja</c:v>
                </c:pt>
                <c:pt idx="4">
                  <c:v>mogucnoscu iznosenja svojih ideja nadredjenima</c:v>
                </c:pt>
                <c:pt idx="5">
                  <c:v>UZIMAJUCI SVE U OBZIR ocenite stepen zadovoljstva poslom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203</c:v>
                </c:pt>
                <c:pt idx="1">
                  <c:v>38</c:v>
                </c:pt>
                <c:pt idx="2">
                  <c:v>163</c:v>
                </c:pt>
                <c:pt idx="3">
                  <c:v>257</c:v>
                </c:pt>
                <c:pt idx="4">
                  <c:v>257</c:v>
                </c:pt>
                <c:pt idx="5">
                  <c:v>190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veomazadovoljan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6"/>
                <c:pt idx="0">
                  <c:v>mogucnoscu profesionalne edukacije</c:v>
                </c:pt>
                <c:pt idx="1">
                  <c:v>finansijskom nadoknadom</c:v>
                </c:pt>
                <c:pt idx="2">
                  <c:v>rukovodjenjem i org.rada u ustanovi</c:v>
                </c:pt>
                <c:pt idx="3">
                  <c:v>jasnocom uputstava i ocekivanja</c:v>
                </c:pt>
                <c:pt idx="4">
                  <c:v>mogucnoscu iznosenja svojih ideja nadredjenima</c:v>
                </c:pt>
                <c:pt idx="5">
                  <c:v>UZIMAJUCI SVE U OBZIR ocenite stepen zadovoljstva poslom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47</c:v>
                </c:pt>
                <c:pt idx="1">
                  <c:v>14</c:v>
                </c:pt>
                <c:pt idx="2">
                  <c:v>36</c:v>
                </c:pt>
                <c:pt idx="3">
                  <c:v>51</c:v>
                </c:pt>
                <c:pt idx="4">
                  <c:v>62</c:v>
                </c:pt>
                <c:pt idx="5">
                  <c:v>26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6"/>
                <c:pt idx="0">
                  <c:v>mogucnoscu profesionalne edukacije</c:v>
                </c:pt>
                <c:pt idx="1">
                  <c:v>finansijskom nadoknadom</c:v>
                </c:pt>
                <c:pt idx="2">
                  <c:v>rukovodjenjem i org.rada u ustanovi</c:v>
                </c:pt>
                <c:pt idx="3">
                  <c:v>jasnocom uputstava i ocekivanja</c:v>
                </c:pt>
                <c:pt idx="4">
                  <c:v>mogucnoscu iznosenja svojih ideja nadredjenima</c:v>
                </c:pt>
                <c:pt idx="5">
                  <c:v>UZIMAJUCI SVE U OBZIR ocenite stepen zadovoljstva poslom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33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mising</c:v>
                </c:pt>
              </c:strCache>
            </c:strRef>
          </c:tx>
          <c:spPr>
            <a:solidFill>
              <a:schemeClr val="bg1">
                <a:lumMod val="75000"/>
                <a:alpha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6"/>
                <c:pt idx="0">
                  <c:v>mogucnoscu profesionalne edukacije</c:v>
                </c:pt>
                <c:pt idx="1">
                  <c:v>finansijskom nadoknadom</c:v>
                </c:pt>
                <c:pt idx="2">
                  <c:v>rukovodjenjem i org.rada u ustanovi</c:v>
                </c:pt>
                <c:pt idx="3">
                  <c:v>jasnocom uputstava i ocekivanja</c:v>
                </c:pt>
                <c:pt idx="4">
                  <c:v>mogucnoscu iznosenja svojih ideja nadredjenima</c:v>
                </c:pt>
                <c:pt idx="5">
                  <c:v>UZIMAJUCI SVE U OBZIR ocenite stepen zadovoljstva poslom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  <c:pt idx="0">
                  <c:v>26</c:v>
                </c:pt>
                <c:pt idx="1">
                  <c:v>6</c:v>
                </c:pt>
                <c:pt idx="2">
                  <c:v>10</c:v>
                </c:pt>
                <c:pt idx="3">
                  <c:v>7</c:v>
                </c:pt>
                <c:pt idx="4">
                  <c:v>10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6580096"/>
        <c:axId val="-146579552"/>
      </c:barChart>
      <c:catAx>
        <c:axId val="-146580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46579552"/>
        <c:crosses val="autoZero"/>
        <c:auto val="1"/>
        <c:lblAlgn val="ctr"/>
        <c:lblOffset val="100"/>
        <c:noMultiLvlLbl val="0"/>
      </c:catAx>
      <c:valAx>
        <c:axId val="-146579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-14658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78773090624732"/>
          <c:y val="6.4692535264645296E-4"/>
          <c:w val="0.37671169361404067"/>
          <c:h val="0.9000854580404114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koliko ste pod stresom, priiskom,pri obavljanju posla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bubble3D val="0"/>
            <c:spPr>
              <a:gradFill>
                <a:gsLst>
                  <a:gs pos="89000">
                    <a:srgbClr val="FF0000"/>
                  </a:gs>
                  <a:gs pos="0">
                    <a:srgbClr val="C00000"/>
                  </a:gs>
                  <a:gs pos="100000">
                    <a:schemeClr val="bg2">
                      <a:lumMod val="25000"/>
                    </a:schemeClr>
                  </a:gs>
                  <a:gs pos="38000">
                    <a:schemeClr val="bg2">
                      <a:lumMod val="10000"/>
                    </a:schemeClr>
                  </a:gs>
                </a:gsLst>
                <a:path path="rect">
                  <a:fillToRect l="100000" t="100000"/>
                </a:path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5"/>
            <c:bubble3D val="0"/>
            <c:spPr>
              <a:gradFill flip="none" rotWithShape="1">
                <a:gsLst>
                  <a:gs pos="46000">
                    <a:srgbClr val="FF0000"/>
                  </a:gs>
                  <a:gs pos="0">
                    <a:srgbClr val="C00000"/>
                  </a:gs>
                  <a:gs pos="100000">
                    <a:schemeClr val="bg2">
                      <a:lumMod val="25000"/>
                    </a:schemeClr>
                  </a:gs>
                  <a:gs pos="7000">
                    <a:schemeClr val="bg2">
                      <a:lumMod val="5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1.0955356705767369E-2"/>
                  <c:y val="2.290388843101150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227622120417917E-3"/>
                  <c:y val="-5.917808275646364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4776783528836847E-3"/>
                  <c:y val="-5.88957131083152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776783528835849E-3"/>
                  <c:y val="-8.179960153932680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nimalo</c:v>
                </c:pt>
                <c:pt idx="1">
                  <c:v>malo</c:v>
                </c:pt>
                <c:pt idx="2">
                  <c:v>umereno</c:v>
                </c:pt>
                <c:pt idx="3">
                  <c:v>missing</c:v>
                </c:pt>
                <c:pt idx="4">
                  <c:v>veoma mnogo</c:v>
                </c:pt>
                <c:pt idx="5">
                  <c:v>mnogo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41</c:v>
                </c:pt>
                <c:pt idx="1">
                  <c:v>71</c:v>
                </c:pt>
                <c:pt idx="2">
                  <c:v>239</c:v>
                </c:pt>
                <c:pt idx="3">
                  <c:v>64</c:v>
                </c:pt>
                <c:pt idx="4">
                  <c:v>123</c:v>
                </c:pt>
                <c:pt idx="5">
                  <c:v>154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Sheet1!$A$2:$A$7</c:f>
              <c:strCache>
                <c:ptCount val="6"/>
                <c:pt idx="0">
                  <c:v>nimalo</c:v>
                </c:pt>
                <c:pt idx="1">
                  <c:v>malo</c:v>
                </c:pt>
                <c:pt idx="2">
                  <c:v>umereno</c:v>
                </c:pt>
                <c:pt idx="3">
                  <c:v>missing</c:v>
                </c:pt>
                <c:pt idx="4">
                  <c:v>veoma mnogo</c:v>
                </c:pt>
                <c:pt idx="5">
                  <c:v>mnogo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Sheet1!$A$2:$A$7</c:f>
              <c:strCache>
                <c:ptCount val="6"/>
                <c:pt idx="0">
                  <c:v>nimalo</c:v>
                </c:pt>
                <c:pt idx="1">
                  <c:v>malo</c:v>
                </c:pt>
                <c:pt idx="2">
                  <c:v>umereno</c:v>
                </c:pt>
                <c:pt idx="3">
                  <c:v>missing</c:v>
                </c:pt>
                <c:pt idx="4">
                  <c:v>veoma mnogo</c:v>
                </c:pt>
                <c:pt idx="5">
                  <c:v>mnogo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Sheet1!$A$2:$A$7</c:f>
              <c:strCache>
                <c:ptCount val="6"/>
                <c:pt idx="0">
                  <c:v>nimalo</c:v>
                </c:pt>
                <c:pt idx="1">
                  <c:v>malo</c:v>
                </c:pt>
                <c:pt idx="2">
                  <c:v>umereno</c:v>
                </c:pt>
                <c:pt idx="3">
                  <c:v>missing</c:v>
                </c:pt>
                <c:pt idx="4">
                  <c:v>veoma mnogo</c:v>
                </c:pt>
                <c:pt idx="5">
                  <c:v>mnogo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Sheet1!$A$2:$A$7</c:f>
              <c:strCache>
                <c:ptCount val="6"/>
                <c:pt idx="0">
                  <c:v>nimalo</c:v>
                </c:pt>
                <c:pt idx="1">
                  <c:v>malo</c:v>
                </c:pt>
                <c:pt idx="2">
                  <c:v>umereno</c:v>
                </c:pt>
                <c:pt idx="3">
                  <c:v>missing</c:v>
                </c:pt>
                <c:pt idx="4">
                  <c:v>veoma mnogo</c:v>
                </c:pt>
                <c:pt idx="5">
                  <c:v>mnogo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 poredjenju sposlom od pre 5 god.sada ste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rgbClr val="9900FF">
                  <a:alpha val="94000"/>
                </a:srgbClr>
              </a:solidFill>
              <a:ln w="1905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4081942336873947E-2"/>
                  <c:y val="-0.1047171176132392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657056145675264"/>
                  <c:y val="0.1142368555780792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5781487101669198"/>
                  <c:y val="-0.1523158074374389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0698027314112293E-3"/>
                  <c:y val="-0.12846324194301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zadovoljniji poslom</c:v>
                </c:pt>
                <c:pt idx="1">
                  <c:v>nema razlike</c:v>
                </c:pt>
                <c:pt idx="2">
                  <c:v>nezadovoljniji </c:v>
                </c:pt>
                <c:pt idx="3">
                  <c:v>missing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84</c:v>
                </c:pt>
                <c:pt idx="1">
                  <c:v>304</c:v>
                </c:pt>
                <c:pt idx="2">
                  <c:v>286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64E40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bubble3D val="0"/>
            <c:explosion val="19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bubble3D val="0"/>
            <c:spPr>
              <a:solidFill>
                <a:srgbClr val="64834D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ostali u drzavnom sektoru zdravstva</c:v>
                </c:pt>
                <c:pt idx="1">
                  <c:v>otisli u privatni sektorzdr.</c:v>
                </c:pt>
                <c:pt idx="2">
                  <c:v>radili van zdravst.zastite</c:v>
                </c:pt>
                <c:pt idx="3">
                  <c:v>otisli u inostranstvo</c:v>
                </c:pt>
                <c:pt idx="4">
                  <c:v>ne razmisljate o promeni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254</c:v>
                </c:pt>
                <c:pt idx="1">
                  <c:v>20</c:v>
                </c:pt>
                <c:pt idx="2">
                  <c:v>44</c:v>
                </c:pt>
                <c:pt idx="3">
                  <c:v>131</c:v>
                </c:pt>
                <c:pt idx="4">
                  <c:v>218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8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767973327350834E-2"/>
          <c:y val="0.74398791250628882"/>
          <c:w val="0.68995098288534606"/>
          <c:h val="0.22907478275599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BE01A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bubble3D val="0"/>
            <c:spPr>
              <a:solidFill>
                <a:srgbClr val="409A28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bubble3D val="0"/>
            <c:spPr>
              <a:solidFill>
                <a:srgbClr val="8E03CD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dLbl>
              <c:idx val="0"/>
              <c:layout>
                <c:manualLayout>
                  <c:x val="4.2929292929292928E-2"/>
                  <c:y val="0.202052091554854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4494949494949544E-2"/>
                  <c:y val="3.788476716653512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3232323232323232E-2"/>
                  <c:y val="-8.839779005524862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 nastavi-da</c:v>
                </c:pt>
                <c:pt idx="1">
                  <c:v>u privatnoj praxi da</c:v>
                </c:pt>
                <c:pt idx="2">
                  <c:v>neki drugi posao-da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15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gradFill>
      <a:gsLst>
        <a:gs pos="14000">
          <a:schemeClr val="tx1">
            <a:lumMod val="65000"/>
            <a:lumOff val="35000"/>
          </a:schemeClr>
        </a:gs>
        <a:gs pos="38000">
          <a:schemeClr val="accent6">
            <a:lumMod val="45000"/>
            <a:lumOff val="55000"/>
          </a:schemeClr>
        </a:gs>
        <a:gs pos="83000">
          <a:schemeClr val="accent6">
            <a:lumMod val="45000"/>
            <a:lumOff val="55000"/>
          </a:schemeClr>
        </a:gs>
        <a:gs pos="98937">
          <a:srgbClr val="DFDBC9"/>
        </a:gs>
        <a:gs pos="97875">
          <a:srgbClr val="DEDAC7"/>
        </a:gs>
        <a:gs pos="95750">
          <a:srgbClr val="DCD8C4"/>
        </a:gs>
        <a:gs pos="91500">
          <a:srgbClr val="D8D3BD"/>
        </a:gs>
        <a:gs pos="34000">
          <a:schemeClr val="accent6">
            <a:lumMod val="30000"/>
            <a:lumOff val="70000"/>
          </a:schemeClr>
        </a:gs>
      </a:gsLst>
      <a:path path="circle">
        <a:fillToRect l="100000" t="100000"/>
      </a:path>
    </a:gradFill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C766D-9EC8-4527-844D-80D016FE6F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5B1232D1-FB65-40A9-A149-08B9CA1F1446}">
      <dgm:prSet phldrT="[Text]" custT="1"/>
      <dgm:spPr/>
      <dgm:t>
        <a:bodyPr/>
        <a:lstStyle/>
        <a:p>
          <a:r>
            <a:rPr lang="sr-Latn-R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Opsta bolnica Sombor </a:t>
          </a:r>
        </a:p>
        <a:p>
          <a:r>
            <a:rPr lang="sr-Latn-R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= 692</a:t>
          </a:r>
          <a:endParaRPr lang="sr-Latn-RS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3E4C9-4AD9-4446-94A2-BD7EB4E4D03F}" type="parTrans" cxnId="{63E3C7D6-B3F5-4FCD-809B-38957D658A18}">
      <dgm:prSet/>
      <dgm:spPr/>
      <dgm:t>
        <a:bodyPr/>
        <a:lstStyle/>
        <a:p>
          <a:endParaRPr lang="sr-Latn-RS"/>
        </a:p>
      </dgm:t>
    </dgm:pt>
    <dgm:pt modelId="{032B6F98-68EB-46E3-90F5-E812F9A29056}" type="sibTrans" cxnId="{63E3C7D6-B3F5-4FCD-809B-38957D658A18}">
      <dgm:prSet/>
      <dgm:spPr/>
      <dgm:t>
        <a:bodyPr/>
        <a:lstStyle/>
        <a:p>
          <a:endParaRPr lang="sr-Latn-RS"/>
        </a:p>
      </dgm:t>
    </dgm:pt>
    <dgm:pt modelId="{CC99532B-3436-4D32-B7BF-7703C57AA07A}" type="pres">
      <dgm:prSet presAssocID="{4A6C766D-9EC8-4527-844D-80D016FE6F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6330C0CD-B977-4EBB-ABF9-E23E33B29EEB}" type="pres">
      <dgm:prSet presAssocID="{5B1232D1-FB65-40A9-A149-08B9CA1F144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63E3C7D6-B3F5-4FCD-809B-38957D658A18}" srcId="{4A6C766D-9EC8-4527-844D-80D016FE6F5C}" destId="{5B1232D1-FB65-40A9-A149-08B9CA1F1446}" srcOrd="0" destOrd="0" parTransId="{F4D3E4C9-4AD9-4446-94A2-BD7EB4E4D03F}" sibTransId="{032B6F98-68EB-46E3-90F5-E812F9A29056}"/>
    <dgm:cxn modelId="{C7DE0776-0D94-4BEA-BB41-401B9DC6BF66}" type="presOf" srcId="{5B1232D1-FB65-40A9-A149-08B9CA1F1446}" destId="{6330C0CD-B977-4EBB-ABF9-E23E33B29EEB}" srcOrd="0" destOrd="0" presId="urn:microsoft.com/office/officeart/2005/8/layout/vList2"/>
    <dgm:cxn modelId="{65619EAB-6CD4-48D3-A85C-91E0DDA12C33}" type="presOf" srcId="{4A6C766D-9EC8-4527-844D-80D016FE6F5C}" destId="{CC99532B-3436-4D32-B7BF-7703C57AA07A}" srcOrd="0" destOrd="0" presId="urn:microsoft.com/office/officeart/2005/8/layout/vList2"/>
    <dgm:cxn modelId="{6F4C95ED-0D31-4B9B-8A72-F483753E0982}" type="presParOf" srcId="{CC99532B-3436-4D32-B7BF-7703C57AA07A}" destId="{6330C0CD-B977-4EBB-ABF9-E23E33B29E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D4AEBB-BE5E-4579-A495-C4D36E6FCE2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2A2877C9-119B-4CD6-B337-4577895872E2}">
      <dgm:prSet phldrT="[Text]"/>
      <dgm:spPr/>
      <dgm:t>
        <a:bodyPr/>
        <a:lstStyle/>
        <a:p>
          <a:r>
            <a:rPr lang="sr-Latn-RS" dirty="0" smtClean="0"/>
            <a:t>Manje od 35god: N=139</a:t>
          </a:r>
          <a:endParaRPr lang="sr-Latn-RS" dirty="0"/>
        </a:p>
      </dgm:t>
    </dgm:pt>
    <dgm:pt modelId="{4313B6B4-4E43-4CE9-ADD0-E16CD7E98B1A}" type="parTrans" cxnId="{557B5F43-38DE-4C86-B906-857571FBAC17}">
      <dgm:prSet/>
      <dgm:spPr/>
      <dgm:t>
        <a:bodyPr/>
        <a:lstStyle/>
        <a:p>
          <a:endParaRPr lang="sr-Latn-RS"/>
        </a:p>
      </dgm:t>
    </dgm:pt>
    <dgm:pt modelId="{98038132-86E6-4648-AB19-E326F4642B64}" type="sibTrans" cxnId="{557B5F43-38DE-4C86-B906-857571FBAC17}">
      <dgm:prSet/>
      <dgm:spPr/>
      <dgm:t>
        <a:bodyPr/>
        <a:lstStyle/>
        <a:p>
          <a:endParaRPr lang="sr-Latn-RS"/>
        </a:p>
      </dgm:t>
    </dgm:pt>
    <dgm:pt modelId="{6D0E49F0-F1BE-4EEF-BA3D-068D4031ED25}">
      <dgm:prSet phldrT="[Text]" custT="1"/>
      <dgm:spPr/>
      <dgm:t>
        <a:bodyPr/>
        <a:lstStyle/>
        <a:p>
          <a:r>
            <a:rPr lang="sr-Latn-RS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Vise od 55 godina N=128+398 onih izmedju</a:t>
          </a:r>
          <a:endParaRPr lang="sr-Latn-RS" sz="11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3E44AD-A381-447E-B6A5-91F2D86456D4}" type="parTrans" cxnId="{5D5041B2-124F-487B-B8C2-FEB01B4EBA3B}">
      <dgm:prSet/>
      <dgm:spPr/>
      <dgm:t>
        <a:bodyPr/>
        <a:lstStyle/>
        <a:p>
          <a:endParaRPr lang="sr-Latn-RS"/>
        </a:p>
      </dgm:t>
    </dgm:pt>
    <dgm:pt modelId="{1D7E949C-1AFD-413F-9151-BF565DB33795}" type="sibTrans" cxnId="{5D5041B2-124F-487B-B8C2-FEB01B4EBA3B}">
      <dgm:prSet/>
      <dgm:spPr/>
      <dgm:t>
        <a:bodyPr/>
        <a:lstStyle/>
        <a:p>
          <a:endParaRPr lang="sr-Latn-RS"/>
        </a:p>
      </dgm:t>
    </dgm:pt>
    <dgm:pt modelId="{C6C42332-C021-43D3-A983-9923DFE5C24E}" type="pres">
      <dgm:prSet presAssocID="{55D4AEBB-BE5E-4579-A495-C4D36E6FCE2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2434F50B-E137-412E-AE29-979B9D74AA7A}" type="pres">
      <dgm:prSet presAssocID="{55D4AEBB-BE5E-4579-A495-C4D36E6FCE28}" presName="divider" presStyleLbl="fgShp" presStyleIdx="0" presStyleCnt="1"/>
      <dgm:spPr/>
    </dgm:pt>
    <dgm:pt modelId="{251D4B07-65C1-4DD3-9756-87657D6A87B9}" type="pres">
      <dgm:prSet presAssocID="{2A2877C9-119B-4CD6-B337-4577895872E2}" presName="downArrow" presStyleLbl="node1" presStyleIdx="0" presStyleCnt="2"/>
      <dgm:spPr>
        <a:solidFill>
          <a:srgbClr val="7030A0"/>
        </a:solidFill>
        <a:scene3d>
          <a:camera prst="orthographicFront"/>
          <a:lightRig rig="threePt" dir="t"/>
        </a:scene3d>
        <a:sp3d>
          <a:bevelT w="114300" prst="artDeco"/>
        </a:sp3d>
      </dgm:spPr>
    </dgm:pt>
    <dgm:pt modelId="{8E037991-1032-4779-9582-D970961A6C1E}" type="pres">
      <dgm:prSet presAssocID="{2A2877C9-119B-4CD6-B337-4577895872E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8FD582A-B5EC-4DAA-977B-431A8BEA3A0D}" type="pres">
      <dgm:prSet presAssocID="{6D0E49F0-F1BE-4EEF-BA3D-068D4031ED25}" presName="upArrow" presStyleLbl="node1" presStyleIdx="1" presStyleCnt="2"/>
      <dgm:spPr>
        <a:solidFill>
          <a:srgbClr val="64834D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sr-Latn-RS"/>
        </a:p>
      </dgm:t>
    </dgm:pt>
    <dgm:pt modelId="{ED5D01CF-7B17-455B-9017-4200088F9FB1}" type="pres">
      <dgm:prSet presAssocID="{6D0E49F0-F1BE-4EEF-BA3D-068D4031ED2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557B5F43-38DE-4C86-B906-857571FBAC17}" srcId="{55D4AEBB-BE5E-4579-A495-C4D36E6FCE28}" destId="{2A2877C9-119B-4CD6-B337-4577895872E2}" srcOrd="0" destOrd="0" parTransId="{4313B6B4-4E43-4CE9-ADD0-E16CD7E98B1A}" sibTransId="{98038132-86E6-4648-AB19-E326F4642B64}"/>
    <dgm:cxn modelId="{D306F20A-7F1C-471C-A25B-AD1DA21BDA88}" type="presOf" srcId="{2A2877C9-119B-4CD6-B337-4577895872E2}" destId="{8E037991-1032-4779-9582-D970961A6C1E}" srcOrd="0" destOrd="0" presId="urn:microsoft.com/office/officeart/2005/8/layout/arrow3"/>
    <dgm:cxn modelId="{AFAA6E8E-0AA2-4791-91C9-17037FE4A141}" type="presOf" srcId="{6D0E49F0-F1BE-4EEF-BA3D-068D4031ED25}" destId="{ED5D01CF-7B17-455B-9017-4200088F9FB1}" srcOrd="0" destOrd="0" presId="urn:microsoft.com/office/officeart/2005/8/layout/arrow3"/>
    <dgm:cxn modelId="{5D5041B2-124F-487B-B8C2-FEB01B4EBA3B}" srcId="{55D4AEBB-BE5E-4579-A495-C4D36E6FCE28}" destId="{6D0E49F0-F1BE-4EEF-BA3D-068D4031ED25}" srcOrd="1" destOrd="0" parTransId="{073E44AD-A381-447E-B6A5-91F2D86456D4}" sibTransId="{1D7E949C-1AFD-413F-9151-BF565DB33795}"/>
    <dgm:cxn modelId="{16719EF6-1772-4F7F-BA45-556CD9FB0964}" type="presOf" srcId="{55D4AEBB-BE5E-4579-A495-C4D36E6FCE28}" destId="{C6C42332-C021-43D3-A983-9923DFE5C24E}" srcOrd="0" destOrd="0" presId="urn:microsoft.com/office/officeart/2005/8/layout/arrow3"/>
    <dgm:cxn modelId="{F8B02143-7A14-4960-9C73-30C8D6F506F6}" type="presParOf" srcId="{C6C42332-C021-43D3-A983-9923DFE5C24E}" destId="{2434F50B-E137-412E-AE29-979B9D74AA7A}" srcOrd="0" destOrd="0" presId="urn:microsoft.com/office/officeart/2005/8/layout/arrow3"/>
    <dgm:cxn modelId="{39D97153-D57F-4725-9F93-832579F13A3E}" type="presParOf" srcId="{C6C42332-C021-43D3-A983-9923DFE5C24E}" destId="{251D4B07-65C1-4DD3-9756-87657D6A87B9}" srcOrd="1" destOrd="0" presId="urn:microsoft.com/office/officeart/2005/8/layout/arrow3"/>
    <dgm:cxn modelId="{D1E0AA7D-C6AE-40E1-BBBF-D319BC63DA83}" type="presParOf" srcId="{C6C42332-C021-43D3-A983-9923DFE5C24E}" destId="{8E037991-1032-4779-9582-D970961A6C1E}" srcOrd="2" destOrd="0" presId="urn:microsoft.com/office/officeart/2005/8/layout/arrow3"/>
    <dgm:cxn modelId="{ADFAE57A-5991-40D5-A9AD-65A4F8EDE7E3}" type="presParOf" srcId="{C6C42332-C021-43D3-A983-9923DFE5C24E}" destId="{08FD582A-B5EC-4DAA-977B-431A8BEA3A0D}" srcOrd="3" destOrd="0" presId="urn:microsoft.com/office/officeart/2005/8/layout/arrow3"/>
    <dgm:cxn modelId="{C268F454-7C03-4FCB-B1A3-7142270B2075}" type="presParOf" srcId="{C6C42332-C021-43D3-A983-9923DFE5C24E}" destId="{ED5D01CF-7B17-455B-9017-4200088F9FB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0.06246</cdr:x>
      <cdr:y>0.64477</cdr:y>
    </cdr:from>
    <cdr:to>
      <cdr:x>0.16883</cdr:x>
      <cdr:y>0.88035</cdr:y>
    </cdr:to>
    <cdr:sp macro="" textlink="">
      <cdr:nvSpPr>
        <cdr:cNvPr id="7" name="Smiley Face 6"/>
        <cdr:cNvSpPr/>
      </cdr:nvSpPr>
      <cdr:spPr>
        <a:xfrm xmlns:a="http://schemas.openxmlformats.org/drawingml/2006/main">
          <a:off x="579228" y="2502622"/>
          <a:ext cx="986475" cy="914389"/>
        </a:xfrm>
        <a:prstGeom xmlns:a="http://schemas.openxmlformats.org/drawingml/2006/main" prst="smileyFace">
          <a:avLst/>
        </a:prstGeom>
        <a:solidFill xmlns:a="http://schemas.openxmlformats.org/drawingml/2006/main">
          <a:srgbClr val="FFFF00"/>
        </a:solidFill>
        <a:ln xmlns:a="http://schemas.openxmlformats.org/drawingml/2006/main" w="539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>
          <a:scene3d>
            <a:camera prst="orthographicFront"/>
            <a:lightRig rig="threePt" dir="t"/>
          </a:scene3d>
          <a:sp3d extrusionH="57150">
            <a:bevelT w="57150" h="38100" prst="artDeco"/>
          </a:sp3d>
        </a:bodyPr>
        <a:lstStyle xmlns:a="http://schemas.openxmlformats.org/drawingml/2006/main"/>
        <a:p xmlns:a="http://schemas.openxmlformats.org/drawingml/2006/main">
          <a:endParaRPr lang="sr-Latn-RS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0.89363</cdr:x>
      <cdr:y>0.64691</cdr:y>
    </cdr:from>
    <cdr:to>
      <cdr:x>1</cdr:x>
      <cdr:y>0.88249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287526" y="2510949"/>
          <a:ext cx="986476" cy="914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r-Latn-RS" sz="1100" dirty="0" smtClean="0"/>
        </a:p>
      </cdr:txBody>
    </cdr:sp>
  </cdr:relSizeAnchor>
  <cdr:relSizeAnchor xmlns:cdr="http://schemas.openxmlformats.org/drawingml/2006/chartDrawing">
    <cdr:from>
      <cdr:x>0.74129</cdr:x>
      <cdr:y>0.31924</cdr:y>
    </cdr:from>
    <cdr:to>
      <cdr:x>0.91874</cdr:x>
      <cdr:y>0.40892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014446" y="1404146"/>
          <a:ext cx="1918448" cy="394447"/>
        </a:xfrm>
        <a:prstGeom xmlns:a="http://schemas.openxmlformats.org/drawingml/2006/main" prst="rect">
          <a:avLst/>
        </a:prstGeom>
        <a:solidFill xmlns:a="http://schemas.openxmlformats.org/drawingml/2006/main">
          <a:srgbClr val="0070C0"/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umereno = 35%</a:t>
          </a:r>
          <a:endParaRPr lang="sr-Latn-R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0.0327</cdr:x>
      <cdr:y>0.02327</cdr:y>
    </cdr:from>
    <cdr:to>
      <cdr:x>0.26527</cdr:x>
      <cdr:y>0.85141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897" y="93606"/>
          <a:ext cx="2339315" cy="3331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Missing:</a:t>
          </a:r>
        </a:p>
        <a:p xmlns:a="http://schemas.openxmlformats.org/drawingml/2006/main"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Nastava =ne:9</a:t>
          </a:r>
        </a:p>
        <a:p xmlns:a="http://schemas.openxmlformats.org/drawingml/2006/main">
          <a:r>
            <a:rPr lang="sr-Latn-R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miss.633</a:t>
          </a:r>
        </a:p>
        <a:p xmlns:a="http://schemas.openxmlformats.org/drawingml/2006/main"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Privatnapraxa=ne :38</a:t>
          </a:r>
        </a:p>
        <a:p xmlns:a="http://schemas.openxmlformats.org/drawingml/2006/main">
          <a:r>
            <a:rPr lang="sr-Latn-R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miss.639</a:t>
          </a:r>
        </a:p>
        <a:p xmlns:a="http://schemas.openxmlformats.org/drawingml/2006/main"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Neki drugi posao=29</a:t>
          </a:r>
        </a:p>
        <a:p xmlns:a="http://schemas.openxmlformats.org/drawingml/2006/main">
          <a:r>
            <a:rPr lang="sr-Latn-R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Latn-R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miss.646</a:t>
          </a:r>
          <a:endParaRPr lang="sr-Latn-R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9.94194E-8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 flipH="1">
          <a:off x="0" y="0"/>
          <a:ext cx="1" cy="4022725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tx1">
                <a:lumMod val="65000"/>
                <a:lumOff val="35000"/>
              </a:schemeClr>
            </a:gs>
            <a:gs pos="3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r-Latn-RS" sz="1100" dirty="0" smtClean="0"/>
        </a:p>
        <a:p xmlns:a="http://schemas.openxmlformats.org/drawingml/2006/main">
          <a:endParaRPr lang="sr-Latn-RS" sz="1100" dirty="0"/>
        </a:p>
      </cdr:txBody>
    </cdr:sp>
  </cdr:relSizeAnchor>
  <cdr:relSizeAnchor xmlns:cdr="http://schemas.openxmlformats.org/drawingml/2006/chartDrawing">
    <cdr:from>
      <cdr:x>0.26808</cdr:x>
      <cdr:y>0.46905</cdr:y>
    </cdr:from>
    <cdr:to>
      <cdr:x>0.34172</cdr:x>
      <cdr:y>0.5642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04488" y="1820569"/>
          <a:ext cx="63304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r-Latn-RS" sz="1100" dirty="0"/>
        </a:p>
      </cdr:txBody>
    </cdr:sp>
  </cdr:relSizeAnchor>
  <cdr:relSizeAnchor xmlns:cdr="http://schemas.openxmlformats.org/drawingml/2006/chartDrawing">
    <cdr:from>
      <cdr:x>0.6806</cdr:x>
      <cdr:y>0.1472</cdr:y>
    </cdr:from>
    <cdr:to>
      <cdr:x>0.99254</cdr:x>
      <cdr:y>0.73107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45767" y="592138"/>
          <a:ext cx="3137646" cy="2348752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14000">
              <a:srgbClr val="8E03CD"/>
            </a:gs>
            <a:gs pos="3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98937">
              <a:srgbClr val="DFDBC9"/>
            </a:gs>
            <a:gs pos="97875">
              <a:srgbClr val="DEDAC7"/>
            </a:gs>
            <a:gs pos="95750">
              <a:srgbClr val="DCD8C4"/>
            </a:gs>
            <a:gs pos="91500">
              <a:srgbClr val="FFFF00"/>
            </a:gs>
            <a:gs pos="34000">
              <a:srgbClr val="409A28"/>
            </a:gs>
          </a:gsLst>
          <a:path path="circle">
            <a:fillToRect l="100000" t="100000"/>
          </a:path>
        </a:gradFill>
        <a:ln xmlns:a="http://schemas.openxmlformats.org/drawingml/2006/main">
          <a:solidFill>
            <a:srgbClr val="8E03CD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11,8% zaposlenih u bolnici rade</a:t>
          </a:r>
        </a:p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 dodatne poslove...</a:t>
          </a:r>
        </a:p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Jesu li tako postali deo onih </a:t>
          </a:r>
        </a:p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„zadovoljnih“ 27,5%...uz</a:t>
          </a:r>
        </a:p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eventualno onih 12 % na nekim</a:t>
          </a:r>
        </a:p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rukovodecim funkcijama ?</a:t>
          </a:r>
          <a:endParaRPr lang="sr-Latn-R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0.58613</cdr:x>
      <cdr:y>0.05806</cdr:y>
    </cdr:from>
    <cdr:to>
      <cdr:x>0.81964</cdr:x>
      <cdr:y>0.1472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95506" y="233549"/>
          <a:ext cx="2348753" cy="358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8E03CD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Igrajmo se statistikom...</a:t>
          </a:r>
          <a:endParaRPr lang="sr-Latn-R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07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7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9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9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7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1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4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6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7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3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3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tx1">
                <a:lumMod val="65000"/>
                <a:lumOff val="35000"/>
              </a:schemeClr>
            </a:gs>
            <a:gs pos="38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98937">
              <a:srgbClr val="DFDBC9"/>
            </a:gs>
            <a:gs pos="97875">
              <a:srgbClr val="DEDAC7"/>
            </a:gs>
            <a:gs pos="95750">
              <a:srgbClr val="DCD8C4"/>
            </a:gs>
            <a:gs pos="91500">
              <a:srgbClr val="D8D3BD"/>
            </a:gs>
            <a:gs pos="34000">
              <a:schemeClr val="accent6">
                <a:lumMod val="30000"/>
                <a:lumOff val="7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10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ZAPOSLENIH ZDRAVSTVENIH RADNIKA </a:t>
            </a:r>
            <a:b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b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 Sombor</a:t>
            </a:r>
            <a:endParaRPr lang="sr-Latn-R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70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1114"/>
            <a:ext cx="1841863" cy="986246"/>
          </a:xfrm>
          <a:solidFill>
            <a:schemeClr val="accent1">
              <a:alpha val="46000"/>
            </a:schemeClr>
          </a:solidFill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Muski pol = 160</a:t>
            </a:r>
            <a:br>
              <a:rPr lang="sr-Latn-RS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zenski pol = 507</a:t>
            </a:r>
            <a:br>
              <a:rPr lang="sr-Latn-RS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missing = 25</a:t>
            </a:r>
            <a:endParaRPr lang="sr-Latn-R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21095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70806" y="258055"/>
            <a:ext cx="2956259" cy="2308324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Zanimanje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Lekari = 112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 sestre/tehnicari = 357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Zdravstveni radnik/drugo =40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Zdravstveni saradnik =17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Admin.radnik =34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Tehnicki radnik =106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 =26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8353" y="1057836"/>
            <a:ext cx="3884397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12,9% obavlja neku od rukovodecih funkcija</a:t>
            </a:r>
            <a:endParaRPr 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71943774"/>
              </p:ext>
            </p:extLst>
          </p:nvPr>
        </p:nvGraphicFramePr>
        <p:xfrm>
          <a:off x="562709" y="126610"/>
          <a:ext cx="10705514" cy="656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8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36695600"/>
              </p:ext>
            </p:extLst>
          </p:nvPr>
        </p:nvGraphicFramePr>
        <p:xfrm>
          <a:off x="942535" y="215153"/>
          <a:ext cx="10908806" cy="6642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2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46000">
                <a:srgbClr val="FF0000"/>
              </a:gs>
              <a:gs pos="0">
                <a:srgbClr val="C00000"/>
              </a:gs>
              <a:gs pos="46000">
                <a:schemeClr val="accent5">
                  <a:lumMod val="95000"/>
                  <a:lumOff val="5000"/>
                </a:schemeClr>
              </a:gs>
              <a:gs pos="21000">
                <a:schemeClr val="accent5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sr-Latn-RS" dirty="0" smtClean="0">
                <a:solidFill>
                  <a:schemeClr val="tx1"/>
                </a:solidFill>
              </a:rPr>
              <a:t>Stres?</a:t>
            </a:r>
            <a:br>
              <a:rPr lang="sr-Latn-RS" dirty="0" smtClean="0">
                <a:solidFill>
                  <a:schemeClr val="tx1"/>
                </a:solidFill>
              </a:rPr>
            </a:br>
            <a:r>
              <a:rPr lang="sr-Latn-RS" sz="1800" dirty="0" smtClean="0">
                <a:solidFill>
                  <a:schemeClr val="tx1"/>
                </a:solidFill>
              </a:rPr>
              <a:t>Koliko ste napeti,pri obavljanju posla, pod stresom ili pritiskom?</a:t>
            </a:r>
            <a:endParaRPr lang="sr-Latn-RS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764759"/>
              </p:ext>
            </p:extLst>
          </p:nvPr>
        </p:nvGraphicFramePr>
        <p:xfrm>
          <a:off x="197224" y="1948654"/>
          <a:ext cx="10811434" cy="4398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191738" y="5188135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16%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90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2597"/>
          </a:xfrm>
        </p:spPr>
        <p:txBody>
          <a:bodyPr>
            <a:normAutofit/>
          </a:bodyPr>
          <a:lstStyle/>
          <a:p>
            <a:r>
              <a:rPr lang="sr-Latn-RS" sz="800" dirty="0" smtClean="0"/>
              <a:t>*</a:t>
            </a:r>
            <a:endParaRPr lang="sr-Latn-RS" sz="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7334" y="940328"/>
            <a:ext cx="4185623" cy="576262"/>
          </a:xfrm>
        </p:spPr>
        <p:txBody>
          <a:bodyPr>
            <a:normAutofit fontScale="92500" lnSpcReduction="10000"/>
          </a:bodyPr>
          <a:lstStyle/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poredjenju s poslom od pre pet godina sada ste: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6730995"/>
              </p:ext>
            </p:extLst>
          </p:nvPr>
        </p:nvGraphicFramePr>
        <p:xfrm>
          <a:off x="676275" y="2039815"/>
          <a:ext cx="4184650" cy="400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81325" y="850681"/>
            <a:ext cx="4185618" cy="576262"/>
          </a:xfrm>
        </p:spPr>
        <p:txBody>
          <a:bodyPr>
            <a:normAutofit fontScale="92500" lnSpcReduction="10000"/>
          </a:bodyPr>
          <a:lstStyle/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 razmisljate o narednih 5 godina,vi biste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43348064"/>
              </p:ext>
            </p:extLst>
          </p:nvPr>
        </p:nvGraphicFramePr>
        <p:xfrm>
          <a:off x="5787301" y="1297849"/>
          <a:ext cx="5406887" cy="493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054005503"/>
              </p:ext>
            </p:extLst>
          </p:nvPr>
        </p:nvGraphicFramePr>
        <p:xfrm>
          <a:off x="10027218" y="2777499"/>
          <a:ext cx="1943652" cy="2226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807687" y="2793090"/>
            <a:ext cx="384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 smtClean="0">
                <a:solidFill>
                  <a:srgbClr val="7030A0"/>
                </a:solidFill>
              </a:rPr>
              <a:t>?</a:t>
            </a:r>
            <a:endParaRPr lang="sr-Latn-RS" sz="44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31785" y="5199530"/>
            <a:ext cx="3360215" cy="1477328"/>
          </a:xfrm>
          <a:prstGeom prst="rect">
            <a:avLst/>
          </a:prstGeom>
          <a:gradFill>
            <a:gsLst>
              <a:gs pos="89000">
                <a:schemeClr val="accent2">
                  <a:lumMod val="20000"/>
                  <a:lumOff val="80000"/>
                </a:schemeClr>
              </a:gs>
              <a:gs pos="0">
                <a:srgbClr val="C00000"/>
              </a:gs>
              <a:gs pos="100000">
                <a:schemeClr val="bg2">
                  <a:lumMod val="25000"/>
                </a:schemeClr>
              </a:gs>
              <a:gs pos="38000">
                <a:schemeClr val="bg2">
                  <a:lumMod val="75000"/>
                </a:schemeClr>
              </a:gs>
            </a:gsLst>
            <a:path path="rect">
              <a:fillToRect l="100000" t="100000"/>
            </a:path>
          </a:gradFill>
        </p:spPr>
        <p:txBody>
          <a:bodyPr wrap="none" rtlCol="0">
            <a:spAutoFit/>
          </a:bodyPr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 ne zeli da ode ? 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Mozda samo oni pred penzijom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Oni koji je prizeljkuju...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bez obzira na godine-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“ravnodusni“ 40,6%  ???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86927" y="0"/>
            <a:ext cx="10058400" cy="1450757"/>
          </a:xfrm>
          <a:gradFill>
            <a:gsLst>
              <a:gs pos="6000">
                <a:schemeClr val="tx1">
                  <a:lumMod val="65000"/>
                  <a:lumOff val="35000"/>
                </a:schemeClr>
              </a:gs>
              <a:gs pos="38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98937">
                <a:srgbClr val="DFDBC9"/>
              </a:gs>
              <a:gs pos="90000">
                <a:srgbClr val="DEDAC7"/>
              </a:gs>
              <a:gs pos="0">
                <a:srgbClr val="DCD8C4"/>
              </a:gs>
              <a:gs pos="82000">
                <a:srgbClr val="D8D3BD"/>
              </a:gs>
              <a:gs pos="59000">
                <a:schemeClr val="accent6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li,da bismo bili zadovoljni </a:t>
            </a:r>
            <a:b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zdravstveni radnici,</a:t>
            </a:r>
            <a:b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Moramo</a:t>
            </a:r>
            <a:b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pronaci jos nesto </a:t>
            </a:r>
            <a:r>
              <a:rPr lang="sr-Latn-R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         </a:t>
            </a:r>
            <a:r>
              <a:rPr lang="sr-Latn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pored ovoga radite jos neki posao ? U nastavi,privatno,nesto drugo?</a:t>
            </a:r>
            <a:r>
              <a:rPr lang="sr-Latn-R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„za zivot“...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72089"/>
              </p:ext>
            </p:extLst>
          </p:nvPr>
        </p:nvGraphicFramePr>
        <p:xfrm>
          <a:off x="1132822" y="1720757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857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5138" y="687962"/>
            <a:ext cx="1901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hvala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1692" y="4757530"/>
            <a:ext cx="4309296" cy="830997"/>
          </a:xfrm>
          <a:prstGeom prst="rect">
            <a:avLst/>
          </a:prstGeom>
          <a:gradFill>
            <a:gsLst>
              <a:gs pos="14000">
                <a:srgbClr val="FFFF00"/>
              </a:gs>
              <a:gs pos="38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98937">
                <a:srgbClr val="DFDBC9"/>
              </a:gs>
              <a:gs pos="97875">
                <a:srgbClr val="DEDAC7"/>
              </a:gs>
              <a:gs pos="95750">
                <a:srgbClr val="DCD8C4"/>
              </a:gs>
              <a:gs pos="82000">
                <a:srgbClr val="8E03CD">
                  <a:alpha val="22000"/>
                </a:srgbClr>
              </a:gs>
              <a:gs pos="34000">
                <a:srgbClr val="409A28">
                  <a:alpha val="88000"/>
                </a:srgbClr>
              </a:gs>
            </a:gsLst>
            <a:path path="circle">
              <a:fillToRect l="100000" t="100000"/>
            </a:path>
          </a:gradFill>
          <a:ln>
            <a:solidFill>
              <a:srgbClr val="409A28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Brush Script MT" panose="03060802040406070304" pitchFamily="66" charset="0"/>
              </a:rPr>
              <a:t>Davorka Bosnic</a:t>
            </a:r>
          </a:p>
          <a:p>
            <a:r>
              <a:rPr lang="sr-Latn-RS" sz="2400" dirty="0" smtClean="0">
                <a:latin typeface="Brush Script MT" panose="03060802040406070304" pitchFamily="66" charset="0"/>
              </a:rPr>
              <a:t>Dipl.psiholog ZZJZ Sombor 2016</a:t>
            </a:r>
            <a:endParaRPr lang="sr-Latn-RS" sz="2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337</TotalTime>
  <Words>190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Brush Script MT</vt:lpstr>
      <vt:lpstr>Calibri</vt:lpstr>
      <vt:lpstr>Calibri Light</vt:lpstr>
      <vt:lpstr>Times New Roman</vt:lpstr>
      <vt:lpstr>Wingdings</vt:lpstr>
      <vt:lpstr>Retrospect</vt:lpstr>
      <vt:lpstr>ZADOVOLJSTVO ZAPOSLENIH ZDRAVSTVENIH RADNIKA  2015 BO Sombor</vt:lpstr>
      <vt:lpstr>Muski pol = 160 zenski pol = 507 missing = 25</vt:lpstr>
      <vt:lpstr>PowerPoint Presentation</vt:lpstr>
      <vt:lpstr>PowerPoint Presentation</vt:lpstr>
      <vt:lpstr>Stres? Koliko ste napeti,pri obavljanju posla, pod stresom ili pritiskom?</vt:lpstr>
      <vt:lpstr>*</vt:lpstr>
      <vt:lpstr>Da li,da bismo bili zadovoljni  zdravstveni radnici, Moramo  pronaci jos nesto posla         Da li pored ovoga radite jos neki posao ? U nastavi,privatno,nesto drugo? „za zivot“...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ZAPOSLENIH ZDRAVSTVENIH RADNIKA  2015 ZAPADNO BACKI OKRUG</dc:title>
  <dc:creator>Korisnik</dc:creator>
  <cp:lastModifiedBy>Korisnik</cp:lastModifiedBy>
  <cp:revision>42</cp:revision>
  <dcterms:created xsi:type="dcterms:W3CDTF">2016-01-18T10:07:39Z</dcterms:created>
  <dcterms:modified xsi:type="dcterms:W3CDTF">2016-06-21T10:59:35Z</dcterms:modified>
</cp:coreProperties>
</file>