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nezadovoljan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mogucnoscu telefonskog zakazivanja</c:v>
                </c:pt>
                <c:pt idx="1">
                  <c:v>cekanjem zakazanog termina</c:v>
                </c:pt>
                <c:pt idx="2">
                  <c:v>ljubaznoscu pri zakazivanju</c:v>
                </c:pt>
                <c:pt idx="3">
                  <c:v>dobijenim instrukcijama datum,vreme,mesto</c:v>
                </c:pt>
                <c:pt idx="4">
                  <c:v>cekanjem u cekaonici</c:v>
                </c:pt>
                <c:pt idx="5">
                  <c:v>objasnjenjem event.kasnjenja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</c:v>
                </c:pt>
                <c:pt idx="1">
                  <c:v>8</c:v>
                </c:pt>
                <c:pt idx="2">
                  <c:v>2</c:v>
                </c:pt>
                <c:pt idx="3">
                  <c:v>3</c:v>
                </c:pt>
                <c:pt idx="4">
                  <c:v>7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nezadovoljan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mogucnoscu telefonskog zakazivanja</c:v>
                </c:pt>
                <c:pt idx="1">
                  <c:v>cekanjem zakazanog termina</c:v>
                </c:pt>
                <c:pt idx="2">
                  <c:v>ljubaznoscu pri zakazivanju</c:v>
                </c:pt>
                <c:pt idx="3">
                  <c:v>dobijenim instrukcijama datum,vreme,mesto</c:v>
                </c:pt>
                <c:pt idx="4">
                  <c:v>cekanjem u cekaonici</c:v>
                </c:pt>
                <c:pt idx="5">
                  <c:v>objasnjenjem event.kasnjenja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8</c:v>
                </c:pt>
                <c:pt idx="1">
                  <c:v>14</c:v>
                </c:pt>
                <c:pt idx="2">
                  <c:v>1</c:v>
                </c:pt>
                <c:pt idx="3">
                  <c:v>4</c:v>
                </c:pt>
                <c:pt idx="4">
                  <c:v>13</c:v>
                </c:pt>
                <c:pt idx="5">
                  <c:v>8</c:v>
                </c:pt>
                <c:pt idx="6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mogucnoscu telefonskog zakazivanja</c:v>
                </c:pt>
                <c:pt idx="1">
                  <c:v>cekanjem zakazanog termina</c:v>
                </c:pt>
                <c:pt idx="2">
                  <c:v>ljubaznoscu pri zakazivanju</c:v>
                </c:pt>
                <c:pt idx="3">
                  <c:v>dobijenim instrukcijama datum,vreme,mesto</c:v>
                </c:pt>
                <c:pt idx="4">
                  <c:v>cekanjem u cekaonici</c:v>
                </c:pt>
                <c:pt idx="5">
                  <c:v>objasnjenjem event.kasnjenja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12</c:v>
                </c:pt>
                <c:pt idx="1">
                  <c:v>25</c:v>
                </c:pt>
                <c:pt idx="2">
                  <c:v>14</c:v>
                </c:pt>
                <c:pt idx="3">
                  <c:v>5</c:v>
                </c:pt>
                <c:pt idx="4">
                  <c:v>25</c:v>
                </c:pt>
                <c:pt idx="5">
                  <c:v>21</c:v>
                </c:pt>
                <c:pt idx="6">
                  <c:v>19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zadovoljan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mogucnoscu telefonskog zakazivanja</c:v>
                </c:pt>
                <c:pt idx="1">
                  <c:v>cekanjem zakazanog termina</c:v>
                </c:pt>
                <c:pt idx="2">
                  <c:v>ljubaznoscu pri zakazivanju</c:v>
                </c:pt>
                <c:pt idx="3">
                  <c:v>dobijenim instrukcijama datum,vreme,mesto</c:v>
                </c:pt>
                <c:pt idx="4">
                  <c:v>cekanjem u cekaonici</c:v>
                </c:pt>
                <c:pt idx="5">
                  <c:v>objasnjenjem event.kasnjenja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78</c:v>
                </c:pt>
                <c:pt idx="1">
                  <c:v>76</c:v>
                </c:pt>
                <c:pt idx="2">
                  <c:v>58</c:v>
                </c:pt>
                <c:pt idx="3">
                  <c:v>72</c:v>
                </c:pt>
                <c:pt idx="4">
                  <c:v>71</c:v>
                </c:pt>
                <c:pt idx="5">
                  <c:v>68</c:v>
                </c:pt>
                <c:pt idx="6">
                  <c:v>77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zadovoljan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mogucnoscu telefonskog zakazivanja</c:v>
                </c:pt>
                <c:pt idx="1">
                  <c:v>cekanjem zakazanog termina</c:v>
                </c:pt>
                <c:pt idx="2">
                  <c:v>ljubaznoscu pri zakazivanju</c:v>
                </c:pt>
                <c:pt idx="3">
                  <c:v>dobijenim instrukcijama datum,vreme,mesto</c:v>
                </c:pt>
                <c:pt idx="4">
                  <c:v>cekanjem u cekaonici</c:v>
                </c:pt>
                <c:pt idx="5">
                  <c:v>objasnjenjem event.kasnjenja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64</c:v>
                </c:pt>
                <c:pt idx="1">
                  <c:v>43</c:v>
                </c:pt>
                <c:pt idx="2">
                  <c:v>96</c:v>
                </c:pt>
                <c:pt idx="3">
                  <c:v>81</c:v>
                </c:pt>
                <c:pt idx="4">
                  <c:v>45</c:v>
                </c:pt>
                <c:pt idx="5">
                  <c:v>50</c:v>
                </c:pt>
                <c:pt idx="6">
                  <c:v>67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  <a:alpha val="54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mogucnoscu telefonskog zakazivanja</c:v>
                </c:pt>
                <c:pt idx="1">
                  <c:v>cekanjem zakazanog termina</c:v>
                </c:pt>
                <c:pt idx="2">
                  <c:v>ljubaznoscu pri zakazivanju</c:v>
                </c:pt>
                <c:pt idx="3">
                  <c:v>dobijenim instrukcijama datum,vreme,mesto</c:v>
                </c:pt>
                <c:pt idx="4">
                  <c:v>cekanjem u cekaonici</c:v>
                </c:pt>
                <c:pt idx="5">
                  <c:v>objasnjenjem event.kasnjenja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8</c:v>
                </c:pt>
                <c:pt idx="1">
                  <c:v>11</c:v>
                </c:pt>
                <c:pt idx="2">
                  <c:v>6</c:v>
                </c:pt>
                <c:pt idx="3">
                  <c:v>12</c:v>
                </c:pt>
                <c:pt idx="4">
                  <c:v>16</c:v>
                </c:pt>
                <c:pt idx="5">
                  <c:v>26</c:v>
                </c:pt>
                <c:pt idx="6">
                  <c:v>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55533072"/>
        <c:axId val="855537424"/>
      </c:barChart>
      <c:catAx>
        <c:axId val="855533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855537424"/>
        <c:crosses val="autoZero"/>
        <c:auto val="1"/>
        <c:lblAlgn val="ctr"/>
        <c:lblOffset val="100"/>
        <c:noMultiLvlLbl val="0"/>
      </c:catAx>
      <c:valAx>
        <c:axId val="855537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855533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 jednom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 poseta specijalisti sluzbe u god.</c:v>
                </c:pt>
                <c:pt idx="1">
                  <c:v>br.poseta drugoj specijalistickoj sluzbi u pros.god.</c:v>
                </c:pt>
                <c:pt idx="2">
                  <c:v>br.poseta specijalisti u privatnoj praxi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 1-10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 poseta specijalisti sluzbe u god.</c:v>
                </c:pt>
                <c:pt idx="1">
                  <c:v>br.poseta drugoj specijalistickoj sluzbi u pros.god.</c:v>
                </c:pt>
                <c:pt idx="2">
                  <c:v>br.poseta specijalisti u privatnoj praxi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127</c:v>
                </c:pt>
                <c:pt idx="1">
                  <c:v>86</c:v>
                </c:pt>
                <c:pt idx="2">
                  <c:v>58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 11-20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 poseta specijalisti sluzbe u god.</c:v>
                </c:pt>
                <c:pt idx="1">
                  <c:v>br.poseta drugoj specijalistickoj sluzbi u pros.god.</c:v>
                </c:pt>
                <c:pt idx="2">
                  <c:v>br.poseta specijalisti u privatnoj praxi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vise od 20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 poseta specijalisti sluzbe u god.</c:v>
                </c:pt>
                <c:pt idx="1">
                  <c:v>br.poseta drugoj specijalistickoj sluzbi u pros.god.</c:v>
                </c:pt>
                <c:pt idx="2">
                  <c:v>br.poseta specijalisti u privatnoj praxi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  <a:alpha val="36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 poseta specijalisti sluzbe u god.</c:v>
                </c:pt>
                <c:pt idx="1">
                  <c:v>br.poseta drugoj specijalistickoj sluzbi u pros.god.</c:v>
                </c:pt>
                <c:pt idx="2">
                  <c:v>br.poseta specijalisti u privatnoj praxi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40</c:v>
                </c:pt>
                <c:pt idx="1">
                  <c:v>85</c:v>
                </c:pt>
                <c:pt idx="2">
                  <c:v>118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55534160"/>
        <c:axId val="855541776"/>
      </c:barChart>
      <c:catAx>
        <c:axId val="855534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855541776"/>
        <c:crosses val="autoZero"/>
        <c:auto val="1"/>
        <c:lblAlgn val="ctr"/>
        <c:lblOffset val="100"/>
        <c:noMultiLvlLbl val="0"/>
      </c:catAx>
      <c:valAx>
        <c:axId val="855541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855534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512669382889999E-2"/>
          <c:y val="0.94228899221749995"/>
          <c:w val="0.90368288266420305"/>
          <c:h val="4.46265583072774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slazem se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pri pregledu</c:v>
                </c:pt>
                <c:pt idx="1">
                  <c:v>lekar me je pazljivo saslusao</c:v>
                </c:pt>
                <c:pt idx="2">
                  <c:v>odvojio je dovoljno vremena za razgovor sa mnom</c:v>
                </c:pt>
                <c:pt idx="3">
                  <c:v>l.mi je dao jasna objasnjenja bolesti i terapije</c:v>
                </c:pt>
                <c:pt idx="4">
                  <c:v>objasnio mi je znacaj testova na koje me upucuje</c:v>
                </c:pt>
                <c:pt idx="5">
                  <c:v>osoblje je bilo ljubazno i puno postovanja</c:v>
                </c:pt>
                <c:pt idx="6">
                  <c:v>jasan mi je plan lecenja</c:v>
                </c:pt>
                <c:pt idx="7">
                  <c:v>osecam se osnazenim posle pregleda</c:v>
                </c:pt>
                <c:pt idx="8">
                  <c:v>postoji knjiga zalbi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132</c:v>
                </c:pt>
                <c:pt idx="1">
                  <c:v>123</c:v>
                </c:pt>
                <c:pt idx="2">
                  <c:v>122</c:v>
                </c:pt>
                <c:pt idx="3">
                  <c:v>119</c:v>
                </c:pt>
                <c:pt idx="4">
                  <c:v>116</c:v>
                </c:pt>
                <c:pt idx="5">
                  <c:v>128</c:v>
                </c:pt>
                <c:pt idx="6">
                  <c:v>114</c:v>
                </c:pt>
                <c:pt idx="7">
                  <c:v>113</c:v>
                </c:pt>
                <c:pt idx="8">
                  <c:v>120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delimicno se slazem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pri pregledu</c:v>
                </c:pt>
                <c:pt idx="1">
                  <c:v>lekar me je pazljivo saslusao</c:v>
                </c:pt>
                <c:pt idx="2">
                  <c:v>odvojio je dovoljno vremena za razgovor sa mnom</c:v>
                </c:pt>
                <c:pt idx="3">
                  <c:v>l.mi je dao jasna objasnjenja bolesti i terapije</c:v>
                </c:pt>
                <c:pt idx="4">
                  <c:v>objasnio mi je znacaj testova na koje me upucuje</c:v>
                </c:pt>
                <c:pt idx="5">
                  <c:v>osoblje je bilo ljubazno i puno postovanja</c:v>
                </c:pt>
                <c:pt idx="6">
                  <c:v>jasan mi je plan lecenja</c:v>
                </c:pt>
                <c:pt idx="7">
                  <c:v>osecam se osnazenim posle pregleda</c:v>
                </c:pt>
                <c:pt idx="8">
                  <c:v>postoji knjiga zalbi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18</c:v>
                </c:pt>
                <c:pt idx="1">
                  <c:v>21</c:v>
                </c:pt>
                <c:pt idx="2">
                  <c:v>20</c:v>
                </c:pt>
                <c:pt idx="3">
                  <c:v>21</c:v>
                </c:pt>
                <c:pt idx="4">
                  <c:v>21</c:v>
                </c:pt>
                <c:pt idx="5">
                  <c:v>12</c:v>
                </c:pt>
                <c:pt idx="6">
                  <c:v>24</c:v>
                </c:pt>
                <c:pt idx="7">
                  <c:v>23</c:v>
                </c:pt>
                <c:pt idx="8">
                  <c:v>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slazem se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pri pregledu</c:v>
                </c:pt>
                <c:pt idx="1">
                  <c:v>lekar me je pazljivo saslusao</c:v>
                </c:pt>
                <c:pt idx="2">
                  <c:v>odvojio je dovoljno vremena za razgovor sa mnom</c:v>
                </c:pt>
                <c:pt idx="3">
                  <c:v>l.mi je dao jasna objasnjenja bolesti i terapije</c:v>
                </c:pt>
                <c:pt idx="4">
                  <c:v>objasnio mi je znacaj testova na koje me upucuje</c:v>
                </c:pt>
                <c:pt idx="5">
                  <c:v>osoblje je bilo ljubazno i puno postovanja</c:v>
                </c:pt>
                <c:pt idx="6">
                  <c:v>jasan mi je plan lecenja</c:v>
                </c:pt>
                <c:pt idx="7">
                  <c:v>osecam se osnazenim posle pregleda</c:v>
                </c:pt>
                <c:pt idx="8">
                  <c:v>postoji knjiga zalbi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6</c:v>
                </c:pt>
                <c:pt idx="8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pri pregledu</c:v>
                </c:pt>
                <c:pt idx="1">
                  <c:v>lekar me je pazljivo saslusao</c:v>
                </c:pt>
                <c:pt idx="2">
                  <c:v>odvojio je dovoljno vremena za razgovor sa mnom</c:v>
                </c:pt>
                <c:pt idx="3">
                  <c:v>l.mi je dao jasna objasnjenja bolesti i terapije</c:v>
                </c:pt>
                <c:pt idx="4">
                  <c:v>objasnio mi je znacaj testova na koje me upucuje</c:v>
                </c:pt>
                <c:pt idx="5">
                  <c:v>osoblje je bilo ljubazno i puno postovanja</c:v>
                </c:pt>
                <c:pt idx="6">
                  <c:v>jasan mi je plan lecenja</c:v>
                </c:pt>
                <c:pt idx="7">
                  <c:v>osecam se osnazenim posle pregleda</c:v>
                </c:pt>
                <c:pt idx="8">
                  <c:v>postoji knjiga zalbi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25</c:v>
                </c:pt>
                <c:pt idx="1">
                  <c:v>32</c:v>
                </c:pt>
                <c:pt idx="2">
                  <c:v>32</c:v>
                </c:pt>
                <c:pt idx="3">
                  <c:v>34</c:v>
                </c:pt>
                <c:pt idx="4">
                  <c:v>35</c:v>
                </c:pt>
                <c:pt idx="5">
                  <c:v>34</c:v>
                </c:pt>
                <c:pt idx="6">
                  <c:v>36</c:v>
                </c:pt>
                <c:pt idx="7">
                  <c:v>35</c:v>
                </c:pt>
                <c:pt idx="8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55535792"/>
        <c:axId val="855536336"/>
      </c:barChart>
      <c:catAx>
        <c:axId val="855535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855536336"/>
        <c:crosses val="autoZero"/>
        <c:auto val="1"/>
        <c:lblAlgn val="ctr"/>
        <c:lblOffset val="100"/>
        <c:noMultiLvlLbl val="0"/>
      </c:catAx>
      <c:valAx>
        <c:axId val="855536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85553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1868240470677084E-2"/>
          <c:y val="0.93888391138462746"/>
          <c:w val="0.8933322673488967"/>
          <c:h val="4.77084985821737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Pt>
            <c:idx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bubble3D val="0"/>
            <c:spPr>
              <a:solidFill>
                <a:srgbClr val="FF99FF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3"/>
            <c:bubble3D val="0"/>
            <c:spPr>
              <a:solidFill>
                <a:schemeClr val="bg1">
                  <a:lumMod val="85000"/>
                  <a:alpha val="62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Lbls>
            <c:dLbl>
              <c:idx val="2"/>
              <c:layout>
                <c:manualLayout>
                  <c:x val="-4.2929292929292977E-2"/>
                  <c:y val="-0.13995462697745786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besplatno</c:v>
                </c:pt>
                <c:pt idx="1">
                  <c:v>participacija</c:v>
                </c:pt>
                <c:pt idx="2">
                  <c:v>puna cena</c:v>
                </c:pt>
                <c:pt idx="3">
                  <c:v>missing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138</c:v>
                </c:pt>
                <c:pt idx="1">
                  <c:v>29</c:v>
                </c:pt>
                <c:pt idx="3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>
      <a:gsLst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5860176568838"/>
          <c:y val="0.13491232690566982"/>
          <c:w val="0.34615843474111191"/>
          <c:h val="0.77056715849763968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rgbClr val="FF99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5"/>
            <c:bubble3D val="0"/>
            <c:spPr>
              <a:solidFill>
                <a:srgbClr val="FFC000">
                  <a:alpha val="82000"/>
                </a:srgb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2.5311530175481888E-2"/>
                  <c:y val="4.811041284037727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64639782854259E-2"/>
                  <c:y val="-5.660048569456149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543395939905281E-2"/>
                  <c:y val="8.4900728541842246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600842768608767E-2"/>
                  <c:y val="-3.49044499123583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8212438429489305E-3"/>
                  <c:y val="-5.660048569456149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>
                <a:outerShdw blurRad="50800" dir="5400000" algn="ctr" rotWithShape="0">
                  <a:srgbClr val="000000">
                    <a:alpha val="43137"/>
                  </a:srgb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rgbClr val="C00000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veoma nezadovoljni</c:v>
                </c:pt>
                <c:pt idx="1">
                  <c:v>nezadovoljni</c:v>
                </c:pt>
                <c:pt idx="2">
                  <c:v>ni-ni</c:v>
                </c:pt>
                <c:pt idx="3">
                  <c:v>missing</c:v>
                </c:pt>
                <c:pt idx="4">
                  <c:v>veoma zadovoljni</c:v>
                </c:pt>
                <c:pt idx="5">
                  <c:v>zadovoljni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</c:v>
                </c:pt>
                <c:pt idx="1">
                  <c:v>5</c:v>
                </c:pt>
                <c:pt idx="2">
                  <c:v>20</c:v>
                </c:pt>
                <c:pt idx="3">
                  <c:v>7</c:v>
                </c:pt>
                <c:pt idx="4">
                  <c:v>55</c:v>
                </c:pt>
                <c:pt idx="5">
                  <c:v>81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Sheet1!$A$2:$A$7</c:f>
              <c:strCache>
                <c:ptCount val="6"/>
                <c:pt idx="0">
                  <c:v>veoma nezadovoljni</c:v>
                </c:pt>
                <c:pt idx="1">
                  <c:v>nezadovoljni</c:v>
                </c:pt>
                <c:pt idx="2">
                  <c:v>ni-ni</c:v>
                </c:pt>
                <c:pt idx="3">
                  <c:v>missing</c:v>
                </c:pt>
                <c:pt idx="4">
                  <c:v>veoma zadovoljni</c:v>
                </c:pt>
                <c:pt idx="5">
                  <c:v>zadovoljni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Sheet1!$A$2:$A$7</c:f>
              <c:strCache>
                <c:ptCount val="6"/>
                <c:pt idx="0">
                  <c:v>veoma nezadovoljni</c:v>
                </c:pt>
                <c:pt idx="1">
                  <c:v>nezadovoljni</c:v>
                </c:pt>
                <c:pt idx="2">
                  <c:v>ni-ni</c:v>
                </c:pt>
                <c:pt idx="3">
                  <c:v>missing</c:v>
                </c:pt>
                <c:pt idx="4">
                  <c:v>veoma zadovoljni</c:v>
                </c:pt>
                <c:pt idx="5">
                  <c:v>zadovoljni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Sheet1!$A$2:$A$7</c:f>
              <c:strCache>
                <c:ptCount val="6"/>
                <c:pt idx="0">
                  <c:v>veoma nezadovoljni</c:v>
                </c:pt>
                <c:pt idx="1">
                  <c:v>nezadovoljni</c:v>
                </c:pt>
                <c:pt idx="2">
                  <c:v>ni-ni</c:v>
                </c:pt>
                <c:pt idx="3">
                  <c:v>missing</c:v>
                </c:pt>
                <c:pt idx="4">
                  <c:v>veoma zadovoljni</c:v>
                </c:pt>
                <c:pt idx="5">
                  <c:v>zadovoljni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Sheet1!$A$2:$A$7</c:f>
              <c:strCache>
                <c:ptCount val="6"/>
                <c:pt idx="0">
                  <c:v>veoma nezadovoljni</c:v>
                </c:pt>
                <c:pt idx="1">
                  <c:v>nezadovoljni</c:v>
                </c:pt>
                <c:pt idx="2">
                  <c:v>ni-ni</c:v>
                </c:pt>
                <c:pt idx="3">
                  <c:v>missing</c:v>
                </c:pt>
                <c:pt idx="4">
                  <c:v>veoma zadovoljni</c:v>
                </c:pt>
                <c:pt idx="5">
                  <c:v>zadovoljni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 w="25400">
          <a:noFill/>
        </a:ln>
        <a:effectLst>
          <a:outerShdw blurRad="50800" dist="50800" dir="5400000" sx="43000" sy="43000" algn="ctr" rotWithShape="0">
            <a:srgbClr val="000000">
              <a:alpha val="43137"/>
            </a:srgbClr>
          </a:outerShdw>
        </a:effectLst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accent2">
            <a:lumMod val="75000"/>
          </a:schemeClr>
        </a:gs>
        <a:gs pos="37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90CFDF-A0EA-4EFF-806A-FD3A461D47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7B5F32FD-CE57-4034-A049-5A1372AABA00}">
      <dgm:prSet phldrT="[Text]" custT="1"/>
      <dgm:spPr/>
      <dgm:t>
        <a:bodyPr/>
        <a:lstStyle/>
        <a:p>
          <a:r>
            <a:rPr lang="sr-Latn-RS" sz="4000" dirty="0" smtClean="0"/>
            <a:t>Opsta bolnica Sombor N=177</a:t>
          </a:r>
          <a:endParaRPr lang="sr-Latn-RS" sz="4000" dirty="0"/>
        </a:p>
      </dgm:t>
    </dgm:pt>
    <dgm:pt modelId="{69886256-C80C-45E5-A049-E79D5BD87480}" type="parTrans" cxnId="{94C69C4C-4634-4C89-ACD7-3CE2977069BF}">
      <dgm:prSet/>
      <dgm:spPr/>
      <dgm:t>
        <a:bodyPr/>
        <a:lstStyle/>
        <a:p>
          <a:endParaRPr lang="sr-Latn-RS"/>
        </a:p>
      </dgm:t>
    </dgm:pt>
    <dgm:pt modelId="{9FD7CDE3-8219-4825-8FEC-1E81A2973FDF}" type="sibTrans" cxnId="{94C69C4C-4634-4C89-ACD7-3CE2977069BF}">
      <dgm:prSet/>
      <dgm:spPr/>
      <dgm:t>
        <a:bodyPr/>
        <a:lstStyle/>
        <a:p>
          <a:endParaRPr lang="sr-Latn-RS"/>
        </a:p>
      </dgm:t>
    </dgm:pt>
    <dgm:pt modelId="{AE7DF069-6582-4BA7-90E9-B6433BC30F87}" type="pres">
      <dgm:prSet presAssocID="{5B90CFDF-A0EA-4EFF-806A-FD3A461D47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6148BF25-0E07-40BF-A0AD-C89F1FF4A2EA}" type="pres">
      <dgm:prSet presAssocID="{7B5F32FD-CE57-4034-A049-5A1372AABA0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E43AB018-43B6-4B34-A499-0CF263DC6DAB}" type="presOf" srcId="{5B90CFDF-A0EA-4EFF-806A-FD3A461D4722}" destId="{AE7DF069-6582-4BA7-90E9-B6433BC30F87}" srcOrd="0" destOrd="0" presId="urn:microsoft.com/office/officeart/2005/8/layout/vList2"/>
    <dgm:cxn modelId="{94C69C4C-4634-4C89-ACD7-3CE2977069BF}" srcId="{5B90CFDF-A0EA-4EFF-806A-FD3A461D4722}" destId="{7B5F32FD-CE57-4034-A049-5A1372AABA00}" srcOrd="0" destOrd="0" parTransId="{69886256-C80C-45E5-A049-E79D5BD87480}" sibTransId="{9FD7CDE3-8219-4825-8FEC-1E81A2973FDF}"/>
    <dgm:cxn modelId="{ED280978-E5FA-486C-8F09-DF8CB37B9E84}" type="presOf" srcId="{7B5F32FD-CE57-4034-A049-5A1372AABA00}" destId="{6148BF25-0E07-40BF-A0AD-C89F1FF4A2EA}" srcOrd="0" destOrd="0" presId="urn:microsoft.com/office/officeart/2005/8/layout/vList2"/>
    <dgm:cxn modelId="{086916F8-A612-462B-A7E8-D08946872D21}" type="presParOf" srcId="{AE7DF069-6582-4BA7-90E9-B6433BC30F87}" destId="{6148BF25-0E07-40BF-A0AD-C89F1FF4A2EA}" srcOrd="0" destOrd="0" presId="urn:microsoft.com/office/officeart/2005/8/layout/vList2"/>
  </dgm:cxnLst>
  <dgm:bg>
    <a:gradFill>
      <a:gsLst>
        <a:gs pos="0">
          <a:schemeClr val="accent1">
            <a:lumMod val="5000"/>
            <a:lumOff val="95000"/>
          </a:schemeClr>
        </a:gs>
        <a:gs pos="41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path path="circle">
        <a:fillToRect l="50000" t="50000" r="50000" b="50000"/>
      </a:path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48BF25-0E07-40BF-A0AD-C89F1FF4A2EA}">
      <dsp:nvSpPr>
        <dsp:cNvPr id="0" name=""/>
        <dsp:cNvSpPr/>
      </dsp:nvSpPr>
      <dsp:spPr>
        <a:xfrm>
          <a:off x="0" y="1754174"/>
          <a:ext cx="6240462" cy="1597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4000" kern="1200" dirty="0" smtClean="0"/>
            <a:t>Opsta bolnica Sombor N=177</a:t>
          </a:r>
          <a:endParaRPr lang="sr-Latn-RS" sz="4000" kern="1200" dirty="0"/>
        </a:p>
      </dsp:txBody>
      <dsp:txXfrm>
        <a:off x="77962" y="1832136"/>
        <a:ext cx="6084538" cy="1441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0.83926</cdr:x>
      <cdr:y>0.21771</cdr:y>
    </cdr:from>
    <cdr:to>
      <cdr:x>0.96178</cdr:x>
      <cdr:y>0.4235</cdr:y>
    </cdr:to>
    <cdr:sp macro="" textlink="">
      <cdr:nvSpPr>
        <cdr:cNvPr id="2" name="Smiley Face 1"/>
        <cdr:cNvSpPr/>
      </cdr:nvSpPr>
      <cdr:spPr>
        <a:xfrm xmlns:a="http://schemas.openxmlformats.org/drawingml/2006/main">
          <a:off x="8843060" y="977016"/>
          <a:ext cx="1290918" cy="923502"/>
        </a:xfrm>
        <a:prstGeom xmlns:a="http://schemas.openxmlformats.org/drawingml/2006/main" prst="smileyFace">
          <a:avLst/>
        </a:prstGeom>
        <a:solidFill xmlns:a="http://schemas.openxmlformats.org/drawingml/2006/main">
          <a:srgbClr val="FFC00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sr-Latn-RS" sz="3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r>
            <a:rPr lang="sr-Latn-R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77%</a:t>
          </a:r>
          <a:endParaRPr lang="sr-Latn-RS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0.82395</cdr:x>
      <cdr:y>0.47342</cdr:y>
    </cdr:from>
    <cdr:to>
      <cdr:x>0.91073</cdr:x>
      <cdr:y>0.67718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681695" y="212449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r-Latn-RS" sz="1100" dirty="0"/>
        </a:p>
      </cdr:txBody>
    </cdr:sp>
  </cdr:relSizeAnchor>
  <cdr:relSizeAnchor xmlns:cdr="http://schemas.openxmlformats.org/drawingml/2006/chartDrawing">
    <cdr:from>
      <cdr:x>0.82054</cdr:x>
      <cdr:y>0.43346</cdr:y>
    </cdr:from>
    <cdr:to>
      <cdr:x>0.9856</cdr:x>
      <cdr:y>0.63722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645836" y="1945203"/>
          <a:ext cx="1739153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2000" dirty="0" smtClean="0"/>
            <a:t>77%zadovoljnih</a:t>
          </a:r>
          <a:endParaRPr lang="sr-Latn-RS" sz="2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617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58304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3783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9516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74825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03011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39665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203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48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832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348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61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896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7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17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0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8624D31-43A5-475A-80CF-332C9F6DCF35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gif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1"/>
            <a:ext cx="10058400" cy="3573897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>
            <a:normAutofit/>
          </a:bodyPr>
          <a:lstStyle/>
          <a:p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korisnika specijalistickim sluzbama</a:t>
            </a:r>
            <a:b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sr-Latn-R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1489247" y="5513624"/>
            <a:ext cx="9755187" cy="550333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1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r>
              <a:rPr lang="sr-Latn-RS" dirty="0" smtClean="0"/>
              <a:t>Bolnica Sombor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55399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332915"/>
          </a:xfrm>
        </p:spPr>
        <p:txBody>
          <a:bodyPr>
            <a:normAutofit/>
          </a:bodyPr>
          <a:lstStyle/>
          <a:p>
            <a:r>
              <a:rPr lang="sr-Latn-RS" sz="2400" dirty="0" smtClean="0"/>
              <a:t>M=68</a:t>
            </a:r>
            <a:r>
              <a:rPr lang="sr-Latn-RS" sz="2400" dirty="0" smtClean="0"/>
              <a:t/>
            </a:r>
            <a:br>
              <a:rPr lang="sr-Latn-RS" sz="2400" dirty="0" smtClean="0"/>
            </a:br>
            <a:r>
              <a:rPr lang="sr-Latn-RS" sz="2400" dirty="0" smtClean="0"/>
              <a:t> Z =</a:t>
            </a:r>
            <a:r>
              <a:rPr lang="sr-Latn-RS" sz="2400" dirty="0" smtClean="0"/>
              <a:t>103</a:t>
            </a:r>
            <a:r>
              <a:rPr lang="sr-Latn-RS" sz="2400" dirty="0" smtClean="0"/>
              <a:t/>
            </a:r>
            <a:br>
              <a:rPr lang="sr-Latn-RS" sz="2400" dirty="0" smtClean="0"/>
            </a:br>
            <a:r>
              <a:rPr lang="sr-Latn-RS" sz="2000" dirty="0" smtClean="0"/>
              <a:t>missing=6</a:t>
            </a:r>
            <a:endParaRPr lang="sr-Latn-RS" sz="2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314080"/>
              </p:ext>
            </p:extLst>
          </p:nvPr>
        </p:nvGraphicFramePr>
        <p:xfrm>
          <a:off x="5262563" y="685800"/>
          <a:ext cx="6240462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Starosna dob ispitanih korisnika je od 18 -92 godine</a:t>
            </a:r>
          </a:p>
          <a:p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57,1%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srednjeg strucnog obrazovanja</a:t>
            </a:r>
          </a:p>
          <a:p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49,2%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osrednjeg materijalnog stanja</a:t>
            </a:r>
            <a:endParaRPr lang="sr-Latn-R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63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8314" y="169816"/>
            <a:ext cx="3200400" cy="826478"/>
          </a:xfrm>
        </p:spPr>
        <p:txBody>
          <a:bodyPr>
            <a:normAutofit/>
          </a:bodyPr>
          <a:lstStyle/>
          <a:p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uslovima u specijalistickim sluzbama .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625396"/>
              </p:ext>
            </p:extLst>
          </p:nvPr>
        </p:nvGraphicFramePr>
        <p:xfrm>
          <a:off x="4417454" y="90152"/>
          <a:ext cx="7482625" cy="6658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r-Latn-R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738" y="1296815"/>
            <a:ext cx="2571806" cy="36271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6" y="4615642"/>
            <a:ext cx="2465809" cy="220557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61" y="2746256"/>
            <a:ext cx="1038538" cy="1319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75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accent2">
                <a:lumMod val="0"/>
                <a:lumOff val="100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1"/>
            <a:ext cx="3200400" cy="1123406"/>
          </a:xfrm>
        </p:spPr>
        <p:txBody>
          <a:bodyPr>
            <a:noAutofit/>
          </a:bodyPr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 poseta specijalistickim sluzbama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280103"/>
              </p:ext>
            </p:extLst>
          </p:nvPr>
        </p:nvGraphicFramePr>
        <p:xfrm>
          <a:off x="816429" y="1159328"/>
          <a:ext cx="11375571" cy="5388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110465" y="530302"/>
            <a:ext cx="4724370" cy="646331"/>
          </a:xfrm>
          <a:prstGeom prst="rect">
            <a:avLst/>
          </a:prstGeom>
          <a:gradFill>
            <a:gsLst>
              <a:gs pos="0">
                <a:schemeClr val="accent2">
                  <a:alpha val="14000"/>
                  <a:lumMod val="0"/>
                  <a:lumOff val="100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Pacienti su najcesce primljeni istog dana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bez zakazivanja(30%)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  od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15-30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dana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(16,9%)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94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chemeClr val="accent2">
                <a:lumMod val="0"/>
                <a:lumOff val="100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815737" y="146957"/>
            <a:ext cx="3488788" cy="444917"/>
          </a:xfrm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iskazi</a:t>
            </a: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239378"/>
              </p:ext>
            </p:extLst>
          </p:nvPr>
        </p:nvGraphicFramePr>
        <p:xfrm>
          <a:off x="773723" y="492369"/>
          <a:ext cx="10381640" cy="5683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799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29323"/>
          </a:xfrm>
        </p:spPr>
        <p:txBody>
          <a:bodyPr>
            <a:normAutofit fontScale="90000"/>
          </a:bodyPr>
          <a:lstStyle/>
          <a:p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Placanja</a:t>
            </a:r>
            <a:b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li ste pregled specijaliste,kome ste upuceni,morali platiti?</a:t>
            </a: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204080"/>
              </p:ext>
            </p:extLst>
          </p:nvPr>
        </p:nvGraphicFramePr>
        <p:xfrm>
          <a:off x="1757081" y="1183341"/>
          <a:ext cx="9398281" cy="4685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6195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585" y="537615"/>
            <a:ext cx="10058400" cy="951354"/>
          </a:xfrm>
          <a:gradFill>
            <a:gsLst>
              <a:gs pos="0">
                <a:schemeClr val="accent2">
                  <a:lumMod val="75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</p:spPr>
        <p:txBody>
          <a:bodyPr>
            <a:normAutofit/>
          </a:bodyPr>
          <a:lstStyle/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Uzevsi sve navedeno u obzir,koliko ste zadovoljni uslugama specijalistickih sluzbi</a:t>
            </a: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180531"/>
              </p:ext>
            </p:extLst>
          </p:nvPr>
        </p:nvGraphicFramePr>
        <p:xfrm>
          <a:off x="1559858" y="1810871"/>
          <a:ext cx="9833593" cy="3944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3529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16216" y="1856935"/>
            <a:ext cx="3691685" cy="923330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Latn-R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HVALA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45799" y="5442542"/>
            <a:ext cx="3813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dirty="0" smtClean="0">
                <a:solidFill>
                  <a:schemeClr val="accent2">
                    <a:lumMod val="50000"/>
                  </a:schemeClr>
                </a:solidFill>
                <a:latin typeface="Brush Script MT" panose="03060802040406070304" pitchFamily="66" charset="0"/>
              </a:rPr>
              <a:t>Davorka Bosnic</a:t>
            </a:r>
          </a:p>
          <a:p>
            <a:r>
              <a:rPr lang="sr-Latn-RS" sz="2400" dirty="0" smtClean="0">
                <a:solidFill>
                  <a:schemeClr val="accent2">
                    <a:lumMod val="50000"/>
                  </a:schemeClr>
                </a:solidFill>
                <a:latin typeface="Brush Script MT" panose="03060802040406070304" pitchFamily="66" charset="0"/>
              </a:rPr>
              <a:t>Dipl. Psiholog ZZJZ Sombor,2016</a:t>
            </a:r>
            <a:endParaRPr lang="sr-Latn-RS" sz="2400" dirty="0">
              <a:solidFill>
                <a:schemeClr val="accent2">
                  <a:lumMod val="50000"/>
                </a:schemeClr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73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822</TotalTime>
  <Words>99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Brush Script MT</vt:lpstr>
      <vt:lpstr>Corbel</vt:lpstr>
      <vt:lpstr>Times New Roman</vt:lpstr>
      <vt:lpstr>Parallax</vt:lpstr>
      <vt:lpstr>Zadovoljstvo korisnika specijalistickim sluzbama 2015</vt:lpstr>
      <vt:lpstr>M=68  Z =103 missing=6</vt:lpstr>
      <vt:lpstr>Zadovoljstvo uslovima u specijalistickim sluzbama .</vt:lpstr>
      <vt:lpstr>Broj poseta specijalistickim sluzbama</vt:lpstr>
      <vt:lpstr>iskazi</vt:lpstr>
      <vt:lpstr>Placanja da li ste pregled specijaliste,kome ste upuceni,morali platiti?</vt:lpstr>
      <vt:lpstr>Uzevsi sve navedeno u obzir,koliko ste zadovoljni uslugama specijalistickih sluzbi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korisnika specijalistickim sluzbama 2015</dc:title>
  <dc:creator>Korisnik</dc:creator>
  <cp:lastModifiedBy>Korisnik</cp:lastModifiedBy>
  <cp:revision>33</cp:revision>
  <dcterms:created xsi:type="dcterms:W3CDTF">2016-01-19T09:57:47Z</dcterms:created>
  <dcterms:modified xsi:type="dcterms:W3CDTF">2016-06-20T10:22:43Z</dcterms:modified>
</cp:coreProperties>
</file>