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55" d="100"/>
          <a:sy n="55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veoma nezadovoljan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utisak o proceduri prijema</c:v>
                </c:pt>
                <c:pt idx="1">
                  <c:v>ljubaznost osoblja</c:v>
                </c:pt>
                <c:pt idx="2">
                  <c:v>cekanje na salteru</c:v>
                </c:pt>
                <c:pt idx="3">
                  <c:v>objasnjenje procedura</c:v>
                </c:pt>
                <c:pt idx="4">
                  <c:v>cekanje na smestaj u sobu</c:v>
                </c:pt>
                <c:pt idx="5">
                  <c:v>opsti utisak pri otpustu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1</c:v>
                </c:pt>
                <c:pt idx="1">
                  <c:v>1</c:v>
                </c:pt>
                <c:pt idx="2">
                  <c:v>2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nezadovoljan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utisak o proceduri prijema</c:v>
                </c:pt>
                <c:pt idx="1">
                  <c:v>ljubaznost osoblja</c:v>
                </c:pt>
                <c:pt idx="2">
                  <c:v>cekanje na salteru</c:v>
                </c:pt>
                <c:pt idx="3">
                  <c:v>objasnjenje procedura</c:v>
                </c:pt>
                <c:pt idx="4">
                  <c:v>cekanje na smestaj u sobu</c:v>
                </c:pt>
                <c:pt idx="5">
                  <c:v>opsti utisak pri otpustu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1</c:v>
                </c:pt>
                <c:pt idx="2">
                  <c:v>1</c:v>
                </c:pt>
                <c:pt idx="3">
                  <c:v>3</c:v>
                </c:pt>
                <c:pt idx="4">
                  <c:v>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ni-ni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utisak o proceduri prijema</c:v>
                </c:pt>
                <c:pt idx="1">
                  <c:v>ljubaznost osoblja</c:v>
                </c:pt>
                <c:pt idx="2">
                  <c:v>cekanje na salteru</c:v>
                </c:pt>
                <c:pt idx="3">
                  <c:v>objasnjenje procedura</c:v>
                </c:pt>
                <c:pt idx="4">
                  <c:v>cekanje na smestaj u sobu</c:v>
                </c:pt>
                <c:pt idx="5">
                  <c:v>opsti utisak pri otpustu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24</c:v>
                </c:pt>
                <c:pt idx="1">
                  <c:v>15</c:v>
                </c:pt>
                <c:pt idx="2">
                  <c:v>26</c:v>
                </c:pt>
                <c:pt idx="3">
                  <c:v>12</c:v>
                </c:pt>
                <c:pt idx="4">
                  <c:v>15</c:v>
                </c:pt>
                <c:pt idx="5">
                  <c:v>12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zadovoljan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utisak o proceduri prijema</c:v>
                </c:pt>
                <c:pt idx="1">
                  <c:v>ljubaznost osoblja</c:v>
                </c:pt>
                <c:pt idx="2">
                  <c:v>cekanje na salteru</c:v>
                </c:pt>
                <c:pt idx="3">
                  <c:v>objasnjenje procedura</c:v>
                </c:pt>
                <c:pt idx="4">
                  <c:v>cekanje na smestaj u sobu</c:v>
                </c:pt>
                <c:pt idx="5">
                  <c:v>opsti utisak pri otpustu</c:v>
                </c:pt>
              </c:strCache>
            </c:strRef>
          </c:cat>
          <c:val>
            <c:numRef>
              <c:f>Sheet1!$E$2:$E$7</c:f>
              <c:numCache>
                <c:formatCode>General</c:formatCode>
                <c:ptCount val="6"/>
                <c:pt idx="0">
                  <c:v>78</c:v>
                </c:pt>
                <c:pt idx="1">
                  <c:v>60</c:v>
                </c:pt>
                <c:pt idx="2">
                  <c:v>75</c:v>
                </c:pt>
                <c:pt idx="3">
                  <c:v>80</c:v>
                </c:pt>
                <c:pt idx="4">
                  <c:v>72</c:v>
                </c:pt>
                <c:pt idx="5">
                  <c:v>68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veoma zadovoljan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utisak o proceduri prijema</c:v>
                </c:pt>
                <c:pt idx="1">
                  <c:v>ljubaznost osoblja</c:v>
                </c:pt>
                <c:pt idx="2">
                  <c:v>cekanje na salteru</c:v>
                </c:pt>
                <c:pt idx="3">
                  <c:v>objasnjenje procedura</c:v>
                </c:pt>
                <c:pt idx="4">
                  <c:v>cekanje na smestaj u sobu</c:v>
                </c:pt>
                <c:pt idx="5">
                  <c:v>opsti utisak pri otpustu</c:v>
                </c:pt>
              </c:strCache>
            </c:strRef>
          </c:cat>
          <c:val>
            <c:numRef>
              <c:f>Sheet1!$F$2:$F$7</c:f>
              <c:numCache>
                <c:formatCode>General</c:formatCode>
                <c:ptCount val="6"/>
                <c:pt idx="0">
                  <c:v>74</c:v>
                </c:pt>
                <c:pt idx="1">
                  <c:v>96</c:v>
                </c:pt>
                <c:pt idx="2">
                  <c:v>64</c:v>
                </c:pt>
                <c:pt idx="3">
                  <c:v>75</c:v>
                </c:pt>
                <c:pt idx="4">
                  <c:v>82</c:v>
                </c:pt>
                <c:pt idx="5">
                  <c:v>83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utisak o proceduri prijema</c:v>
                </c:pt>
                <c:pt idx="1">
                  <c:v>ljubaznost osoblja</c:v>
                </c:pt>
                <c:pt idx="2">
                  <c:v>cekanje na salteru</c:v>
                </c:pt>
                <c:pt idx="3">
                  <c:v>objasnjenje procedura</c:v>
                </c:pt>
                <c:pt idx="4">
                  <c:v>cekanje na smestaj u sobu</c:v>
                </c:pt>
                <c:pt idx="5">
                  <c:v>opsti utisak pri otpustu</c:v>
                </c:pt>
              </c:strCache>
            </c:strRef>
          </c:cat>
          <c:val>
            <c:numRef>
              <c:f>Sheet1!$G$2:$G$7</c:f>
              <c:numCache>
                <c:formatCode>General</c:formatCode>
                <c:ptCount val="6"/>
                <c:pt idx="1">
                  <c:v>6</c:v>
                </c:pt>
                <c:pt idx="2">
                  <c:v>10</c:v>
                </c:pt>
                <c:pt idx="3">
                  <c:v>7</c:v>
                </c:pt>
                <c:pt idx="4">
                  <c:v>6</c:v>
                </c:pt>
                <c:pt idx="5">
                  <c:v>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199401488"/>
        <c:axId val="1199402032"/>
      </c:barChart>
      <c:catAx>
        <c:axId val="11994014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r-Latn-RS"/>
          </a:p>
        </c:txPr>
        <c:crossAx val="1199402032"/>
        <c:crosses val="autoZero"/>
        <c:auto val="1"/>
        <c:lblAlgn val="ctr"/>
        <c:lblOffset val="100"/>
        <c:noMultiLvlLbl val="0"/>
      </c:catAx>
      <c:valAx>
        <c:axId val="119940203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11994014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da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da li ste upoznati s pravom na saglasnost za predlozene procedute</c:v>
                </c:pt>
                <c:pt idx="1">
                  <c:v>sa duznostima pacijenta na odeljenju</c:v>
                </c:pt>
                <c:pt idx="2">
                  <c:v>s nacinom prigovora u slucaju nezadovoljstva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151</c:v>
                </c:pt>
                <c:pt idx="1">
                  <c:v>148</c:v>
                </c:pt>
                <c:pt idx="2">
                  <c:v>126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ne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da li ste upoznati s pravom na saglasnost za predlozene procedute</c:v>
                </c:pt>
                <c:pt idx="1">
                  <c:v>sa duznostima pacijenta na odeljenju</c:v>
                </c:pt>
                <c:pt idx="2">
                  <c:v>s nacinom prigovora u slucaju nezadovoljstva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20</c:v>
                </c:pt>
                <c:pt idx="1">
                  <c:v>21</c:v>
                </c:pt>
                <c:pt idx="2">
                  <c:v>35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da li ste upoznati s pravom na saglasnost za predlozene procedute</c:v>
                </c:pt>
                <c:pt idx="1">
                  <c:v>sa duznostima pacijenta na odeljenju</c:v>
                </c:pt>
                <c:pt idx="2">
                  <c:v>s nacinom prigovora u slucaju nezadovoljstva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7</c:v>
                </c:pt>
                <c:pt idx="1">
                  <c:v>9</c:v>
                </c:pt>
                <c:pt idx="2">
                  <c:v>17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199409648"/>
        <c:axId val="1199398768"/>
      </c:barChart>
      <c:catAx>
        <c:axId val="119940964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r-Latn-RS"/>
          </a:p>
        </c:txPr>
        <c:crossAx val="1199398768"/>
        <c:crosses val="autoZero"/>
        <c:auto val="1"/>
        <c:lblAlgn val="ctr"/>
        <c:lblOffset val="100"/>
        <c:noMultiLvlLbl val="0"/>
      </c:catAx>
      <c:valAx>
        <c:axId val="119939876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r-Latn-RS"/>
          </a:p>
        </c:txPr>
        <c:crossAx val="11994096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sr-Latn-R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accent1">
            <a:lumMod val="5000"/>
            <a:lumOff val="95000"/>
          </a:schemeClr>
        </a:gs>
        <a:gs pos="51000">
          <a:schemeClr val="accent6">
            <a:lumMod val="60000"/>
            <a:lumOff val="40000"/>
          </a:schemeClr>
        </a:gs>
        <a:gs pos="0">
          <a:schemeClr val="accent6">
            <a:lumMod val="75000"/>
          </a:schemeClr>
        </a:gs>
        <a:gs pos="100000">
          <a:schemeClr val="accent1">
            <a:lumMod val="30000"/>
            <a:lumOff val="70000"/>
          </a:schemeClr>
        </a:gs>
      </a:gsLst>
      <a:path path="circle">
        <a:fillToRect l="100000" t="100000"/>
      </a:path>
      <a:tileRect r="-100000" b="-100000"/>
    </a:gradFill>
    <a:ln>
      <a:noFill/>
    </a:ln>
    <a:effectLst/>
  </c:spPr>
  <c:txPr>
    <a:bodyPr/>
    <a:lstStyle/>
    <a:p>
      <a:pPr>
        <a:defRPr sz="1600">
          <a:latin typeface="Times New Roman" panose="02020603050405020304" pitchFamily="18" charset="0"/>
          <a:cs typeface="Times New Roman" panose="02020603050405020304" pitchFamily="18" charset="0"/>
        </a:defRPr>
      </a:pPr>
      <a:endParaRPr lang="sr-Latn-R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veoma nezadovoljni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ljubaznoscu sestara</c:v>
                </c:pt>
                <c:pt idx="1">
                  <c:v>cekanjem na pomoc kada je hitno</c:v>
                </c:pt>
                <c:pt idx="2">
                  <c:v>objasnjenjem testova i tretmana</c:v>
                </c:pt>
                <c:pt idx="3">
                  <c:v>lubaznoscu prema clanovima porodice i posetiocima</c:v>
                </c:pt>
                <c:pt idx="4">
                  <c:v>uopsteno zadovoljstvo sestrinskom negom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nezadovoljni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ljubaznoscu sestara</c:v>
                </c:pt>
                <c:pt idx="1">
                  <c:v>cekanjem na pomoc kada je hitno</c:v>
                </c:pt>
                <c:pt idx="2">
                  <c:v>objasnjenjem testova i tretmana</c:v>
                </c:pt>
                <c:pt idx="3">
                  <c:v>lubaznoscu prema clanovima porodice i posetiocima</c:v>
                </c:pt>
                <c:pt idx="4">
                  <c:v>uopsteno zadovoljstvo sestrinskom negom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1</c:v>
                </c:pt>
                <c:pt idx="1">
                  <c:v>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ni-ni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dLbls>
            <c:spPr>
              <a:solidFill>
                <a:srgbClr val="7030A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114300" prst="artDeco"/>
              </a:sp3d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ljubaznoscu sestara</c:v>
                </c:pt>
                <c:pt idx="1">
                  <c:v>cekanjem na pomoc kada je hitno</c:v>
                </c:pt>
                <c:pt idx="2">
                  <c:v>objasnjenjem testova i tretmana</c:v>
                </c:pt>
                <c:pt idx="3">
                  <c:v>lubaznoscu prema clanovima porodice i posetiocima</c:v>
                </c:pt>
                <c:pt idx="4">
                  <c:v>uopsteno zadovoljstvo sestrinskom negom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11</c:v>
                </c:pt>
                <c:pt idx="1">
                  <c:v>13</c:v>
                </c:pt>
                <c:pt idx="2">
                  <c:v>15</c:v>
                </c:pt>
                <c:pt idx="3">
                  <c:v>10</c:v>
                </c:pt>
                <c:pt idx="4">
                  <c:v>9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zadovoljni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ljubaznoscu sestara</c:v>
                </c:pt>
                <c:pt idx="1">
                  <c:v>cekanjem na pomoc kada je hitno</c:v>
                </c:pt>
                <c:pt idx="2">
                  <c:v>objasnjenjem testova i tretmana</c:v>
                </c:pt>
                <c:pt idx="3">
                  <c:v>lubaznoscu prema clanovima porodice i posetiocima</c:v>
                </c:pt>
                <c:pt idx="4">
                  <c:v>uopsteno zadovoljstvo sestrinskom negom</c:v>
                </c:pt>
              </c:strCache>
            </c:strRef>
          </c:cat>
          <c:val>
            <c:numRef>
              <c:f>Sheet1!$E$2:$E$6</c:f>
              <c:numCache>
                <c:formatCode>General</c:formatCode>
                <c:ptCount val="5"/>
                <c:pt idx="0">
                  <c:v>62</c:v>
                </c:pt>
                <c:pt idx="1">
                  <c:v>69</c:v>
                </c:pt>
                <c:pt idx="2">
                  <c:v>70</c:v>
                </c:pt>
                <c:pt idx="3">
                  <c:v>65</c:v>
                </c:pt>
                <c:pt idx="4">
                  <c:v>62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veoma zadovoljni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ljubaznoscu sestara</c:v>
                </c:pt>
                <c:pt idx="1">
                  <c:v>cekanjem na pomoc kada je hitno</c:v>
                </c:pt>
                <c:pt idx="2">
                  <c:v>objasnjenjem testova i tretmana</c:v>
                </c:pt>
                <c:pt idx="3">
                  <c:v>lubaznoscu prema clanovima porodice i posetiocima</c:v>
                </c:pt>
                <c:pt idx="4">
                  <c:v>uopsteno zadovoljstvo sestrinskom negom</c:v>
                </c:pt>
              </c:strCache>
            </c:strRef>
          </c:cat>
          <c:val>
            <c:numRef>
              <c:f>Sheet1!$F$2:$F$6</c:f>
              <c:numCache>
                <c:formatCode>General</c:formatCode>
                <c:ptCount val="5"/>
                <c:pt idx="0">
                  <c:v>102</c:v>
                </c:pt>
                <c:pt idx="1">
                  <c:v>87</c:v>
                </c:pt>
                <c:pt idx="2">
                  <c:v>85</c:v>
                </c:pt>
                <c:pt idx="3">
                  <c:v>97</c:v>
                </c:pt>
                <c:pt idx="4">
                  <c:v>102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bg1">
                  <a:lumMod val="85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ljubaznoscu sestara</c:v>
                </c:pt>
                <c:pt idx="1">
                  <c:v>cekanjem na pomoc kada je hitno</c:v>
                </c:pt>
                <c:pt idx="2">
                  <c:v>objasnjenjem testova i tretmana</c:v>
                </c:pt>
                <c:pt idx="3">
                  <c:v>lubaznoscu prema clanovima porodice i posetiocima</c:v>
                </c:pt>
                <c:pt idx="4">
                  <c:v>uopsteno zadovoljstvo sestrinskom negom</c:v>
                </c:pt>
              </c:strCache>
            </c:strRef>
          </c:cat>
          <c:val>
            <c:numRef>
              <c:f>Sheet1!$G$2:$G$6</c:f>
              <c:numCache>
                <c:formatCode>General</c:formatCode>
                <c:ptCount val="5"/>
                <c:pt idx="0">
                  <c:v>2</c:v>
                </c:pt>
                <c:pt idx="1">
                  <c:v>8</c:v>
                </c:pt>
                <c:pt idx="2">
                  <c:v>8</c:v>
                </c:pt>
                <c:pt idx="3">
                  <c:v>6</c:v>
                </c:pt>
                <c:pt idx="4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199405296"/>
        <c:axId val="1199408016"/>
      </c:barChart>
      <c:catAx>
        <c:axId val="11994052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r-Latn-RS"/>
          </a:p>
        </c:txPr>
        <c:crossAx val="1199408016"/>
        <c:crosses val="autoZero"/>
        <c:auto val="1"/>
        <c:lblAlgn val="ctr"/>
        <c:lblOffset val="100"/>
        <c:noMultiLvlLbl val="0"/>
      </c:catAx>
      <c:valAx>
        <c:axId val="119940801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r-Latn-RS"/>
          </a:p>
        </c:txPr>
        <c:crossAx val="11994052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sr-Latn-R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3824237008802946"/>
          <c:y val="3.6874603712668021E-2"/>
          <c:w val="0.51749473523607414"/>
          <c:h val="0.81790319886259433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veoma nezadovoljni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invertIfNegative val="0"/>
          <c:cat>
            <c:strRef>
              <c:f>Sheet1!$A$2:$A$9</c:f>
              <c:strCache>
                <c:ptCount val="8"/>
                <c:pt idx="0">
                  <c:v>spremnost lekara da odgovori na pitanja</c:v>
                </c:pt>
                <c:pt idx="1">
                  <c:v>objasnjenje testova,procedura,tretmana i rezultata</c:v>
                </c:pt>
                <c:pt idx="2">
                  <c:v>postovanje i ljubaznost</c:v>
                </c:pt>
                <c:pt idx="3">
                  <c:v>sposobnost dijagnostikovnja</c:v>
                </c:pt>
                <c:pt idx="4">
                  <c:v>temeljnost u radu</c:v>
                </c:pt>
                <c:pt idx="5">
                  <c:v>uspesnost u lecenju</c:v>
                </c:pt>
                <c:pt idx="6">
                  <c:v>uputsvo pri otpustu</c:v>
                </c:pt>
                <c:pt idx="7">
                  <c:v>zadovoljstvo uslugama lekara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2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7">
                  <c:v>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nezadovoljni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spremnost lekara da odgovori na pitanja</c:v>
                </c:pt>
                <c:pt idx="1">
                  <c:v>objasnjenje testova,procedura,tretmana i rezultata</c:v>
                </c:pt>
                <c:pt idx="2">
                  <c:v>postovanje i ljubaznost</c:v>
                </c:pt>
                <c:pt idx="3">
                  <c:v>sposobnost dijagnostikovnja</c:v>
                </c:pt>
                <c:pt idx="4">
                  <c:v>temeljnost u radu</c:v>
                </c:pt>
                <c:pt idx="5">
                  <c:v>uspesnost u lecenju</c:v>
                </c:pt>
                <c:pt idx="6">
                  <c:v>uputsvo pri otpustu</c:v>
                </c:pt>
                <c:pt idx="7">
                  <c:v>zadovoljstvo uslugama lekara</c:v>
                </c:pt>
              </c:strCache>
            </c:strRef>
          </c:cat>
          <c:val>
            <c:numRef>
              <c:f>Sheet1!$C$2:$C$9</c:f>
              <c:numCache>
                <c:formatCode>General</c:formatCode>
                <c:ptCount val="8"/>
                <c:pt idx="0">
                  <c:v>3</c:v>
                </c:pt>
                <c:pt idx="1">
                  <c:v>8</c:v>
                </c:pt>
                <c:pt idx="2">
                  <c:v>4</c:v>
                </c:pt>
                <c:pt idx="3">
                  <c:v>1</c:v>
                </c:pt>
                <c:pt idx="4">
                  <c:v>3</c:v>
                </c:pt>
                <c:pt idx="5">
                  <c:v>2</c:v>
                </c:pt>
                <c:pt idx="6">
                  <c:v>10</c:v>
                </c:pt>
                <c:pt idx="7">
                  <c:v>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ni-ni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spremnost lekara da odgovori na pitanja</c:v>
                </c:pt>
                <c:pt idx="1">
                  <c:v>objasnjenje testova,procedura,tretmana i rezultata</c:v>
                </c:pt>
                <c:pt idx="2">
                  <c:v>postovanje i ljubaznost</c:v>
                </c:pt>
                <c:pt idx="3">
                  <c:v>sposobnost dijagnostikovnja</c:v>
                </c:pt>
                <c:pt idx="4">
                  <c:v>temeljnost u radu</c:v>
                </c:pt>
                <c:pt idx="5">
                  <c:v>uspesnost u lecenju</c:v>
                </c:pt>
                <c:pt idx="6">
                  <c:v>uputsvo pri otpustu</c:v>
                </c:pt>
                <c:pt idx="7">
                  <c:v>zadovoljstvo uslugama lekara</c:v>
                </c:pt>
              </c:strCache>
            </c:strRef>
          </c:cat>
          <c:val>
            <c:numRef>
              <c:f>Sheet1!$D$2:$D$9</c:f>
              <c:numCache>
                <c:formatCode>General</c:formatCode>
                <c:ptCount val="8"/>
                <c:pt idx="0">
                  <c:v>20</c:v>
                </c:pt>
                <c:pt idx="1">
                  <c:v>19</c:v>
                </c:pt>
                <c:pt idx="2">
                  <c:v>22</c:v>
                </c:pt>
                <c:pt idx="3">
                  <c:v>20</c:v>
                </c:pt>
                <c:pt idx="4">
                  <c:v>14</c:v>
                </c:pt>
                <c:pt idx="5">
                  <c:v>18</c:v>
                </c:pt>
                <c:pt idx="6">
                  <c:v>17</c:v>
                </c:pt>
                <c:pt idx="7">
                  <c:v>18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zadovoljni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spremnost lekara da odgovori na pitanja</c:v>
                </c:pt>
                <c:pt idx="1">
                  <c:v>objasnjenje testova,procedura,tretmana i rezultata</c:v>
                </c:pt>
                <c:pt idx="2">
                  <c:v>postovanje i ljubaznost</c:v>
                </c:pt>
                <c:pt idx="3">
                  <c:v>sposobnost dijagnostikovnja</c:v>
                </c:pt>
                <c:pt idx="4">
                  <c:v>temeljnost u radu</c:v>
                </c:pt>
                <c:pt idx="5">
                  <c:v>uspesnost u lecenju</c:v>
                </c:pt>
                <c:pt idx="6">
                  <c:v>uputsvo pri otpustu</c:v>
                </c:pt>
                <c:pt idx="7">
                  <c:v>zadovoljstvo uslugama lekara</c:v>
                </c:pt>
              </c:strCache>
            </c:strRef>
          </c:cat>
          <c:val>
            <c:numRef>
              <c:f>Sheet1!$E$2:$E$9</c:f>
              <c:numCache>
                <c:formatCode>General</c:formatCode>
                <c:ptCount val="8"/>
                <c:pt idx="0">
                  <c:v>66</c:v>
                </c:pt>
                <c:pt idx="1">
                  <c:v>66</c:v>
                </c:pt>
                <c:pt idx="2">
                  <c:v>57</c:v>
                </c:pt>
                <c:pt idx="3">
                  <c:v>64</c:v>
                </c:pt>
                <c:pt idx="4">
                  <c:v>69</c:v>
                </c:pt>
                <c:pt idx="5">
                  <c:v>69</c:v>
                </c:pt>
                <c:pt idx="6">
                  <c:v>71</c:v>
                </c:pt>
                <c:pt idx="7">
                  <c:v>60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veoma zadovoljni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spremnost lekara da odgovori na pitanja</c:v>
                </c:pt>
                <c:pt idx="1">
                  <c:v>objasnjenje testova,procedura,tretmana i rezultata</c:v>
                </c:pt>
                <c:pt idx="2">
                  <c:v>postovanje i ljubaznost</c:v>
                </c:pt>
                <c:pt idx="3">
                  <c:v>sposobnost dijagnostikovnja</c:v>
                </c:pt>
                <c:pt idx="4">
                  <c:v>temeljnost u radu</c:v>
                </c:pt>
                <c:pt idx="5">
                  <c:v>uspesnost u lecenju</c:v>
                </c:pt>
                <c:pt idx="6">
                  <c:v>uputsvo pri otpustu</c:v>
                </c:pt>
                <c:pt idx="7">
                  <c:v>zadovoljstvo uslugama lekara</c:v>
                </c:pt>
              </c:strCache>
            </c:strRef>
          </c:cat>
          <c:val>
            <c:numRef>
              <c:f>Sheet1!$F$2:$F$9</c:f>
              <c:numCache>
                <c:formatCode>General</c:formatCode>
                <c:ptCount val="8"/>
                <c:pt idx="0">
                  <c:v>84</c:v>
                </c:pt>
                <c:pt idx="1">
                  <c:v>75</c:v>
                </c:pt>
                <c:pt idx="2">
                  <c:v>88</c:v>
                </c:pt>
                <c:pt idx="3">
                  <c:v>84</c:v>
                </c:pt>
                <c:pt idx="4">
                  <c:v>81</c:v>
                </c:pt>
                <c:pt idx="5">
                  <c:v>79</c:v>
                </c:pt>
                <c:pt idx="6">
                  <c:v>70</c:v>
                </c:pt>
                <c:pt idx="7">
                  <c:v>86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bg1">
                  <a:lumMod val="85000"/>
                </a:schemeClr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114300" prst="artDeco"/>
              </a:sp3d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spremnost lekara da odgovori na pitanja</c:v>
                </c:pt>
                <c:pt idx="1">
                  <c:v>objasnjenje testova,procedura,tretmana i rezultata</c:v>
                </c:pt>
                <c:pt idx="2">
                  <c:v>postovanje i ljubaznost</c:v>
                </c:pt>
                <c:pt idx="3">
                  <c:v>sposobnost dijagnostikovnja</c:v>
                </c:pt>
                <c:pt idx="4">
                  <c:v>temeljnost u radu</c:v>
                </c:pt>
                <c:pt idx="5">
                  <c:v>uspesnost u lecenju</c:v>
                </c:pt>
                <c:pt idx="6">
                  <c:v>uputsvo pri otpustu</c:v>
                </c:pt>
                <c:pt idx="7">
                  <c:v>zadovoljstvo uslugama lekara</c:v>
                </c:pt>
              </c:strCache>
            </c:strRef>
          </c:cat>
          <c:val>
            <c:numRef>
              <c:f>Sheet1!$G$2:$G$9</c:f>
              <c:numCache>
                <c:formatCode>General</c:formatCode>
                <c:ptCount val="8"/>
                <c:pt idx="0">
                  <c:v>3</c:v>
                </c:pt>
                <c:pt idx="1">
                  <c:v>9</c:v>
                </c:pt>
                <c:pt idx="2">
                  <c:v>6</c:v>
                </c:pt>
                <c:pt idx="3">
                  <c:v>8</c:v>
                </c:pt>
                <c:pt idx="4">
                  <c:v>10</c:v>
                </c:pt>
                <c:pt idx="5">
                  <c:v>9</c:v>
                </c:pt>
                <c:pt idx="6">
                  <c:v>10</c:v>
                </c:pt>
                <c:pt idx="7">
                  <c:v>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199406928"/>
        <c:axId val="1199403664"/>
      </c:barChart>
      <c:catAx>
        <c:axId val="119940692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r-Latn-RS"/>
          </a:p>
        </c:txPr>
        <c:crossAx val="1199403664"/>
        <c:crosses val="autoZero"/>
        <c:auto val="1"/>
        <c:lblAlgn val="ctr"/>
        <c:lblOffset val="100"/>
        <c:noMultiLvlLbl val="0"/>
      </c:catAx>
      <c:valAx>
        <c:axId val="119940366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r-Latn-RS"/>
          </a:p>
        </c:txPr>
        <c:crossAx val="11994069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1128691168351993E-3"/>
          <c:y val="0.91826153200634208"/>
          <c:w val="0.95318814314877309"/>
          <c:h val="5.735257459899688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sr-Latn-R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811481892084197"/>
          <c:y val="2.3559060114862033E-2"/>
          <c:w val="0.75830339981928996"/>
          <c:h val="0.84953987817132082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veoma nezadovoljni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zad. Laboratorijskom dijagnostikom</c:v>
                </c:pt>
                <c:pt idx="1">
                  <c:v>zad.kardiologijom</c:v>
                </c:pt>
                <c:pt idx="2">
                  <c:v>zad.radiologijom</c:v>
                </c:pt>
                <c:pt idx="3">
                  <c:v>zad.fizikalnom terapijom</c:v>
                </c:pt>
                <c:pt idx="4">
                  <c:v>zad.uslugama dijagnostike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2">
                  <c:v>1</c:v>
                </c:pt>
                <c:pt idx="3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nezadovoljni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zad. Laboratorijskom dijagnostikom</c:v>
                </c:pt>
                <c:pt idx="1">
                  <c:v>zad.kardiologijom</c:v>
                </c:pt>
                <c:pt idx="2">
                  <c:v>zad.radiologijom</c:v>
                </c:pt>
                <c:pt idx="3">
                  <c:v>zad.fizikalnom terapijom</c:v>
                </c:pt>
                <c:pt idx="4">
                  <c:v>zad.uslugama dijagnostike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2">
                  <c:v>2</c:v>
                </c:pt>
                <c:pt idx="4">
                  <c:v>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ni-ni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zad. Laboratorijskom dijagnostikom</c:v>
                </c:pt>
                <c:pt idx="1">
                  <c:v>zad.kardiologijom</c:v>
                </c:pt>
                <c:pt idx="2">
                  <c:v>zad.radiologijom</c:v>
                </c:pt>
                <c:pt idx="3">
                  <c:v>zad.fizikalnom terapijom</c:v>
                </c:pt>
                <c:pt idx="4">
                  <c:v>zad.uslugama dijagnostike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10</c:v>
                </c:pt>
                <c:pt idx="1">
                  <c:v>14</c:v>
                </c:pt>
                <c:pt idx="2">
                  <c:v>17</c:v>
                </c:pt>
                <c:pt idx="3">
                  <c:v>14</c:v>
                </c:pt>
                <c:pt idx="4">
                  <c:v>13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zadovoljni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zad. Laboratorijskom dijagnostikom</c:v>
                </c:pt>
                <c:pt idx="1">
                  <c:v>zad.kardiologijom</c:v>
                </c:pt>
                <c:pt idx="2">
                  <c:v>zad.radiologijom</c:v>
                </c:pt>
                <c:pt idx="3">
                  <c:v>zad.fizikalnom terapijom</c:v>
                </c:pt>
                <c:pt idx="4">
                  <c:v>zad.uslugama dijagnostike</c:v>
                </c:pt>
              </c:strCache>
            </c:strRef>
          </c:cat>
          <c:val>
            <c:numRef>
              <c:f>Sheet1!$E$2:$E$6</c:f>
              <c:numCache>
                <c:formatCode>General</c:formatCode>
                <c:ptCount val="5"/>
                <c:pt idx="0">
                  <c:v>70</c:v>
                </c:pt>
                <c:pt idx="1">
                  <c:v>55</c:v>
                </c:pt>
                <c:pt idx="2">
                  <c:v>50</c:v>
                </c:pt>
                <c:pt idx="3">
                  <c:v>36</c:v>
                </c:pt>
                <c:pt idx="4">
                  <c:v>65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veoma zadovoljni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zad. Laboratorijskom dijagnostikom</c:v>
                </c:pt>
                <c:pt idx="1">
                  <c:v>zad.kardiologijom</c:v>
                </c:pt>
                <c:pt idx="2">
                  <c:v>zad.radiologijom</c:v>
                </c:pt>
                <c:pt idx="3">
                  <c:v>zad.fizikalnom terapijom</c:v>
                </c:pt>
                <c:pt idx="4">
                  <c:v>zad.uslugama dijagnostike</c:v>
                </c:pt>
              </c:strCache>
            </c:strRef>
          </c:cat>
          <c:val>
            <c:numRef>
              <c:f>Sheet1!$F$2:$F$6</c:f>
              <c:numCache>
                <c:formatCode>General</c:formatCode>
                <c:ptCount val="5"/>
                <c:pt idx="0">
                  <c:v>81</c:v>
                </c:pt>
                <c:pt idx="1">
                  <c:v>81</c:v>
                </c:pt>
                <c:pt idx="2">
                  <c:v>79</c:v>
                </c:pt>
                <c:pt idx="3">
                  <c:v>90</c:v>
                </c:pt>
                <c:pt idx="4">
                  <c:v>77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zad. Laboratorijskom dijagnostikom</c:v>
                </c:pt>
                <c:pt idx="1">
                  <c:v>zad.kardiologijom</c:v>
                </c:pt>
                <c:pt idx="2">
                  <c:v>zad.radiologijom</c:v>
                </c:pt>
                <c:pt idx="3">
                  <c:v>zad.fizikalnom terapijom</c:v>
                </c:pt>
                <c:pt idx="4">
                  <c:v>zad.uslugama dijagnostike</c:v>
                </c:pt>
              </c:strCache>
            </c:strRef>
          </c:cat>
          <c:val>
            <c:numRef>
              <c:f>Sheet1!$G$2:$G$6</c:f>
              <c:numCache>
                <c:formatCode>General</c:formatCode>
                <c:ptCount val="5"/>
                <c:pt idx="0">
                  <c:v>17</c:v>
                </c:pt>
                <c:pt idx="1">
                  <c:v>28</c:v>
                </c:pt>
                <c:pt idx="2">
                  <c:v>29</c:v>
                </c:pt>
                <c:pt idx="3">
                  <c:v>37</c:v>
                </c:pt>
                <c:pt idx="4">
                  <c:v>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199408560"/>
        <c:axId val="1199407472"/>
      </c:barChart>
      <c:catAx>
        <c:axId val="119940856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r-Latn-RS"/>
          </a:p>
        </c:txPr>
        <c:crossAx val="1199407472"/>
        <c:crosses val="autoZero"/>
        <c:auto val="1"/>
        <c:lblAlgn val="ctr"/>
        <c:lblOffset val="100"/>
        <c:noMultiLvlLbl val="0"/>
      </c:catAx>
      <c:valAx>
        <c:axId val="119940747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r-Latn-RS"/>
          </a:p>
        </c:txPr>
        <c:crossAx val="11994085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sr-Latn-R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veoma nezadovoljni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zad.vremenom serviranja hrane</c:v>
                </c:pt>
                <c:pt idx="1">
                  <c:v>nacinom serviranja hrane</c:v>
                </c:pt>
                <c:pt idx="2">
                  <c:v>zad.ukusom hrane</c:v>
                </c:pt>
                <c:pt idx="3">
                  <c:v>temperaturom hrane</c:v>
                </c:pt>
                <c:pt idx="4">
                  <c:v>zad.kolicinom hrane</c:v>
                </c:pt>
                <c:pt idx="5">
                  <c:v>zad.raznovrsnoscu hrane</c:v>
                </c:pt>
                <c:pt idx="6">
                  <c:v>zad.odgovarajucom dijetom</c:v>
                </c:pt>
                <c:pt idx="7">
                  <c:v>uopsteno zad.ishranom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3</c:v>
                </c:pt>
                <c:pt idx="1">
                  <c:v>9</c:v>
                </c:pt>
                <c:pt idx="2">
                  <c:v>16</c:v>
                </c:pt>
                <c:pt idx="3">
                  <c:v>6</c:v>
                </c:pt>
                <c:pt idx="4">
                  <c:v>14</c:v>
                </c:pt>
                <c:pt idx="5">
                  <c:v>19</c:v>
                </c:pt>
                <c:pt idx="6">
                  <c:v>7</c:v>
                </c:pt>
                <c:pt idx="7">
                  <c:v>10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nezadovoljni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zad.vremenom serviranja hrane</c:v>
                </c:pt>
                <c:pt idx="1">
                  <c:v>nacinom serviranja hrane</c:v>
                </c:pt>
                <c:pt idx="2">
                  <c:v>zad.ukusom hrane</c:v>
                </c:pt>
                <c:pt idx="3">
                  <c:v>temperaturom hrane</c:v>
                </c:pt>
                <c:pt idx="4">
                  <c:v>zad.kolicinom hrane</c:v>
                </c:pt>
                <c:pt idx="5">
                  <c:v>zad.raznovrsnoscu hrane</c:v>
                </c:pt>
                <c:pt idx="6">
                  <c:v>zad.odgovarajucom dijetom</c:v>
                </c:pt>
                <c:pt idx="7">
                  <c:v>uopsteno zad.ishranom</c:v>
                </c:pt>
              </c:strCache>
            </c:strRef>
          </c:cat>
          <c:val>
            <c:numRef>
              <c:f>Sheet1!$C$2:$C$9</c:f>
              <c:numCache>
                <c:formatCode>General</c:formatCode>
                <c:ptCount val="8"/>
                <c:pt idx="0">
                  <c:v>10</c:v>
                </c:pt>
                <c:pt idx="1">
                  <c:v>13</c:v>
                </c:pt>
                <c:pt idx="2">
                  <c:v>15</c:v>
                </c:pt>
                <c:pt idx="3">
                  <c:v>13</c:v>
                </c:pt>
                <c:pt idx="4">
                  <c:v>14</c:v>
                </c:pt>
                <c:pt idx="5">
                  <c:v>13</c:v>
                </c:pt>
                <c:pt idx="6">
                  <c:v>15</c:v>
                </c:pt>
                <c:pt idx="7">
                  <c:v>13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ni-ni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zad.vremenom serviranja hrane</c:v>
                </c:pt>
                <c:pt idx="1">
                  <c:v>nacinom serviranja hrane</c:v>
                </c:pt>
                <c:pt idx="2">
                  <c:v>zad.ukusom hrane</c:v>
                </c:pt>
                <c:pt idx="3">
                  <c:v>temperaturom hrane</c:v>
                </c:pt>
                <c:pt idx="4">
                  <c:v>zad.kolicinom hrane</c:v>
                </c:pt>
                <c:pt idx="5">
                  <c:v>zad.raznovrsnoscu hrane</c:v>
                </c:pt>
                <c:pt idx="6">
                  <c:v>zad.odgovarajucom dijetom</c:v>
                </c:pt>
                <c:pt idx="7">
                  <c:v>uopsteno zad.ishranom</c:v>
                </c:pt>
              </c:strCache>
            </c:strRef>
          </c:cat>
          <c:val>
            <c:numRef>
              <c:f>Sheet1!$D$2:$D$9</c:f>
              <c:numCache>
                <c:formatCode>General</c:formatCode>
                <c:ptCount val="8"/>
                <c:pt idx="0">
                  <c:v>28</c:v>
                </c:pt>
                <c:pt idx="1">
                  <c:v>27</c:v>
                </c:pt>
                <c:pt idx="2">
                  <c:v>41</c:v>
                </c:pt>
                <c:pt idx="3">
                  <c:v>42</c:v>
                </c:pt>
                <c:pt idx="4">
                  <c:v>30</c:v>
                </c:pt>
                <c:pt idx="5">
                  <c:v>40</c:v>
                </c:pt>
                <c:pt idx="6">
                  <c:v>34</c:v>
                </c:pt>
                <c:pt idx="7">
                  <c:v>39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zadovoljni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zad.vremenom serviranja hrane</c:v>
                </c:pt>
                <c:pt idx="1">
                  <c:v>nacinom serviranja hrane</c:v>
                </c:pt>
                <c:pt idx="2">
                  <c:v>zad.ukusom hrane</c:v>
                </c:pt>
                <c:pt idx="3">
                  <c:v>temperaturom hrane</c:v>
                </c:pt>
                <c:pt idx="4">
                  <c:v>zad.kolicinom hrane</c:v>
                </c:pt>
                <c:pt idx="5">
                  <c:v>zad.raznovrsnoscu hrane</c:v>
                </c:pt>
                <c:pt idx="6">
                  <c:v>zad.odgovarajucom dijetom</c:v>
                </c:pt>
                <c:pt idx="7">
                  <c:v>uopsteno zad.ishranom</c:v>
                </c:pt>
              </c:strCache>
            </c:strRef>
          </c:cat>
          <c:val>
            <c:numRef>
              <c:f>Sheet1!$E$2:$E$9</c:f>
              <c:numCache>
                <c:formatCode>General</c:formatCode>
                <c:ptCount val="8"/>
                <c:pt idx="0">
                  <c:v>76</c:v>
                </c:pt>
                <c:pt idx="1">
                  <c:v>70</c:v>
                </c:pt>
                <c:pt idx="2">
                  <c:v>60</c:v>
                </c:pt>
                <c:pt idx="3">
                  <c:v>63</c:v>
                </c:pt>
                <c:pt idx="4">
                  <c:v>68</c:v>
                </c:pt>
                <c:pt idx="5">
                  <c:v>52</c:v>
                </c:pt>
                <c:pt idx="6">
                  <c:v>63</c:v>
                </c:pt>
                <c:pt idx="7">
                  <c:v>60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veoma nezadovoljni2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zad.vremenom serviranja hrane</c:v>
                </c:pt>
                <c:pt idx="1">
                  <c:v>nacinom serviranja hrane</c:v>
                </c:pt>
                <c:pt idx="2">
                  <c:v>zad.ukusom hrane</c:v>
                </c:pt>
                <c:pt idx="3">
                  <c:v>temperaturom hrane</c:v>
                </c:pt>
                <c:pt idx="4">
                  <c:v>zad.kolicinom hrane</c:v>
                </c:pt>
                <c:pt idx="5">
                  <c:v>zad.raznovrsnoscu hrane</c:v>
                </c:pt>
                <c:pt idx="6">
                  <c:v>zad.odgovarajucom dijetom</c:v>
                </c:pt>
                <c:pt idx="7">
                  <c:v>uopsteno zad.ishranom</c:v>
                </c:pt>
              </c:strCache>
            </c:strRef>
          </c:cat>
          <c:val>
            <c:numRef>
              <c:f>Sheet1!$F$2:$F$9</c:f>
              <c:numCache>
                <c:formatCode>General</c:formatCode>
                <c:ptCount val="8"/>
                <c:pt idx="0">
                  <c:v>51</c:v>
                </c:pt>
                <c:pt idx="1">
                  <c:v>47</c:v>
                </c:pt>
                <c:pt idx="2">
                  <c:v>36</c:v>
                </c:pt>
                <c:pt idx="3">
                  <c:v>42</c:v>
                </c:pt>
                <c:pt idx="4">
                  <c:v>40</c:v>
                </c:pt>
                <c:pt idx="5">
                  <c:v>41</c:v>
                </c:pt>
                <c:pt idx="6">
                  <c:v>40</c:v>
                </c:pt>
                <c:pt idx="7">
                  <c:v>44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zad.vremenom serviranja hrane</c:v>
                </c:pt>
                <c:pt idx="1">
                  <c:v>nacinom serviranja hrane</c:v>
                </c:pt>
                <c:pt idx="2">
                  <c:v>zad.ukusom hrane</c:v>
                </c:pt>
                <c:pt idx="3">
                  <c:v>temperaturom hrane</c:v>
                </c:pt>
                <c:pt idx="4">
                  <c:v>zad.kolicinom hrane</c:v>
                </c:pt>
                <c:pt idx="5">
                  <c:v>zad.raznovrsnoscu hrane</c:v>
                </c:pt>
                <c:pt idx="6">
                  <c:v>zad.odgovarajucom dijetom</c:v>
                </c:pt>
                <c:pt idx="7">
                  <c:v>uopsteno zad.ishranom</c:v>
                </c:pt>
              </c:strCache>
            </c:strRef>
          </c:cat>
          <c:val>
            <c:numRef>
              <c:f>Sheet1!$G$2:$G$9</c:f>
              <c:numCache>
                <c:formatCode>General</c:formatCode>
                <c:ptCount val="8"/>
                <c:pt idx="0">
                  <c:v>10</c:v>
                </c:pt>
                <c:pt idx="1">
                  <c:v>12</c:v>
                </c:pt>
                <c:pt idx="2">
                  <c:v>10</c:v>
                </c:pt>
                <c:pt idx="3">
                  <c:v>12</c:v>
                </c:pt>
                <c:pt idx="4">
                  <c:v>12</c:v>
                </c:pt>
                <c:pt idx="5">
                  <c:v>13</c:v>
                </c:pt>
                <c:pt idx="6">
                  <c:v>19</c:v>
                </c:pt>
                <c:pt idx="7">
                  <c:v>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468027328"/>
        <c:axId val="1468019168"/>
      </c:barChart>
      <c:catAx>
        <c:axId val="146802732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r-Latn-RS"/>
          </a:p>
        </c:txPr>
        <c:crossAx val="1468019168"/>
        <c:crosses val="autoZero"/>
        <c:auto val="1"/>
        <c:lblAlgn val="ctr"/>
        <c:lblOffset val="100"/>
        <c:noMultiLvlLbl val="0"/>
      </c:catAx>
      <c:valAx>
        <c:axId val="146801916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r-Latn-RS"/>
          </a:p>
        </c:txPr>
        <c:crossAx val="14680273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sr-Latn-RS"/>
        </a:p>
      </c:txPr>
    </c:legend>
    <c:plotVisOnly val="1"/>
    <c:dispBlanksAs val="gap"/>
    <c:showDLblsOverMax val="0"/>
  </c:chart>
  <c:spPr>
    <a:gradFill flip="none" rotWithShape="1">
      <a:gsLst>
        <a:gs pos="59000">
          <a:schemeClr val="accent2">
            <a:lumMod val="20000"/>
            <a:lumOff val="80000"/>
          </a:schemeClr>
        </a:gs>
        <a:gs pos="100000">
          <a:schemeClr val="accent3">
            <a:lumMod val="20000"/>
            <a:lumOff val="80000"/>
          </a:schemeClr>
        </a:gs>
        <a:gs pos="100000">
          <a:schemeClr val="accent1">
            <a:lumMod val="45000"/>
            <a:lumOff val="55000"/>
          </a:schemeClr>
        </a:gs>
        <a:gs pos="100000">
          <a:schemeClr val="accent1">
            <a:lumMod val="30000"/>
            <a:lumOff val="70000"/>
          </a:schemeClr>
        </a:gs>
      </a:gsLst>
      <a:path path="circle">
        <a:fillToRect l="100000" t="100000"/>
      </a:path>
      <a:tileRect r="-100000" b="-100000"/>
    </a:gradFill>
    <a:ln>
      <a:noFill/>
    </a:ln>
    <a:effectLst/>
  </c:spPr>
  <c:txPr>
    <a:bodyPr/>
    <a:lstStyle/>
    <a:p>
      <a:pPr>
        <a:defRPr sz="14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sr-Latn-R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veoma nezadovoljni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zad.udobnoscu krevetima</c:v>
                </c:pt>
                <c:pt idx="1">
                  <c:v>zad.cistocom sobe</c:v>
                </c:pt>
                <c:pt idx="2">
                  <c:v>temperaturom u sobi</c:v>
                </c:pt>
                <c:pt idx="3">
                  <c:v>zad.opremom sobe</c:v>
                </c:pt>
                <c:pt idx="4">
                  <c:v>zad.higijenom toaleta</c:v>
                </c:pt>
                <c:pt idx="5">
                  <c:v>uopsteno,zad.bolnickim smestajem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15</c:v>
                </c:pt>
                <c:pt idx="1">
                  <c:v>8</c:v>
                </c:pt>
                <c:pt idx="2">
                  <c:v>8</c:v>
                </c:pt>
                <c:pt idx="3">
                  <c:v>6</c:v>
                </c:pt>
                <c:pt idx="4">
                  <c:v>10</c:v>
                </c:pt>
                <c:pt idx="5">
                  <c:v>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nezadovoljni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zad.udobnoscu krevetima</c:v>
                </c:pt>
                <c:pt idx="1">
                  <c:v>zad.cistocom sobe</c:v>
                </c:pt>
                <c:pt idx="2">
                  <c:v>temperaturom u sobi</c:v>
                </c:pt>
                <c:pt idx="3">
                  <c:v>zad.opremom sobe</c:v>
                </c:pt>
                <c:pt idx="4">
                  <c:v>zad.higijenom toaleta</c:v>
                </c:pt>
                <c:pt idx="5">
                  <c:v>uopsteno,zad.bolnickim smestajem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30</c:v>
                </c:pt>
                <c:pt idx="1">
                  <c:v>9</c:v>
                </c:pt>
                <c:pt idx="2">
                  <c:v>8</c:v>
                </c:pt>
                <c:pt idx="3">
                  <c:v>20</c:v>
                </c:pt>
                <c:pt idx="4">
                  <c:v>11</c:v>
                </c:pt>
                <c:pt idx="5">
                  <c:v>11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ni-ni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zad.udobnoscu krevetima</c:v>
                </c:pt>
                <c:pt idx="1">
                  <c:v>zad.cistocom sobe</c:v>
                </c:pt>
                <c:pt idx="2">
                  <c:v>temperaturom u sobi</c:v>
                </c:pt>
                <c:pt idx="3">
                  <c:v>zad.opremom sobe</c:v>
                </c:pt>
                <c:pt idx="4">
                  <c:v>zad.higijenom toaleta</c:v>
                </c:pt>
                <c:pt idx="5">
                  <c:v>uopsteno,zad.bolnickim smestajem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28</c:v>
                </c:pt>
                <c:pt idx="1">
                  <c:v>16</c:v>
                </c:pt>
                <c:pt idx="2">
                  <c:v>15</c:v>
                </c:pt>
                <c:pt idx="3">
                  <c:v>26</c:v>
                </c:pt>
                <c:pt idx="4">
                  <c:v>28</c:v>
                </c:pt>
                <c:pt idx="5">
                  <c:v>29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zadovoljni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zad.udobnoscu krevetima</c:v>
                </c:pt>
                <c:pt idx="1">
                  <c:v>zad.cistocom sobe</c:v>
                </c:pt>
                <c:pt idx="2">
                  <c:v>temperaturom u sobi</c:v>
                </c:pt>
                <c:pt idx="3">
                  <c:v>zad.opremom sobe</c:v>
                </c:pt>
                <c:pt idx="4">
                  <c:v>zad.higijenom toaleta</c:v>
                </c:pt>
                <c:pt idx="5">
                  <c:v>uopsteno,zad.bolnickim smestajem</c:v>
                </c:pt>
              </c:strCache>
            </c:strRef>
          </c:cat>
          <c:val>
            <c:numRef>
              <c:f>Sheet1!$E$2:$E$7</c:f>
              <c:numCache>
                <c:formatCode>General</c:formatCode>
                <c:ptCount val="6"/>
                <c:pt idx="0">
                  <c:v>59</c:v>
                </c:pt>
                <c:pt idx="1">
                  <c:v>73</c:v>
                </c:pt>
                <c:pt idx="2">
                  <c:v>75</c:v>
                </c:pt>
                <c:pt idx="3">
                  <c:v>65</c:v>
                </c:pt>
                <c:pt idx="4">
                  <c:v>67</c:v>
                </c:pt>
                <c:pt idx="5">
                  <c:v>70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veoma zadovoljni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zad.udobnoscu krevetima</c:v>
                </c:pt>
                <c:pt idx="1">
                  <c:v>zad.cistocom sobe</c:v>
                </c:pt>
                <c:pt idx="2">
                  <c:v>temperaturom u sobi</c:v>
                </c:pt>
                <c:pt idx="3">
                  <c:v>zad.opremom sobe</c:v>
                </c:pt>
                <c:pt idx="4">
                  <c:v>zad.higijenom toaleta</c:v>
                </c:pt>
                <c:pt idx="5">
                  <c:v>uopsteno,zad.bolnickim smestajem</c:v>
                </c:pt>
              </c:strCache>
            </c:strRef>
          </c:cat>
          <c:val>
            <c:numRef>
              <c:f>Sheet1!$F$2:$F$7</c:f>
              <c:numCache>
                <c:formatCode>General</c:formatCode>
                <c:ptCount val="6"/>
                <c:pt idx="0">
                  <c:v>39</c:v>
                </c:pt>
                <c:pt idx="1">
                  <c:v>63</c:v>
                </c:pt>
                <c:pt idx="2">
                  <c:v>63</c:v>
                </c:pt>
                <c:pt idx="3">
                  <c:v>47</c:v>
                </c:pt>
                <c:pt idx="4">
                  <c:v>51</c:v>
                </c:pt>
                <c:pt idx="5">
                  <c:v>50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zad.udobnoscu krevetima</c:v>
                </c:pt>
                <c:pt idx="1">
                  <c:v>zad.cistocom sobe</c:v>
                </c:pt>
                <c:pt idx="2">
                  <c:v>temperaturom u sobi</c:v>
                </c:pt>
                <c:pt idx="3">
                  <c:v>zad.opremom sobe</c:v>
                </c:pt>
                <c:pt idx="4">
                  <c:v>zad.higijenom toaleta</c:v>
                </c:pt>
                <c:pt idx="5">
                  <c:v>uopsteno,zad.bolnickim smestajem</c:v>
                </c:pt>
              </c:strCache>
            </c:strRef>
          </c:cat>
          <c:val>
            <c:numRef>
              <c:f>Sheet1!$G$2:$G$7</c:f>
              <c:numCache>
                <c:formatCode>General</c:formatCode>
                <c:ptCount val="6"/>
                <c:pt idx="0">
                  <c:v>7</c:v>
                </c:pt>
                <c:pt idx="1">
                  <c:v>9</c:v>
                </c:pt>
                <c:pt idx="2">
                  <c:v>9</c:v>
                </c:pt>
                <c:pt idx="3">
                  <c:v>14</c:v>
                </c:pt>
                <c:pt idx="4">
                  <c:v>11</c:v>
                </c:pt>
                <c:pt idx="5">
                  <c:v>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468020256"/>
        <c:axId val="1468018624"/>
      </c:barChart>
      <c:catAx>
        <c:axId val="14680202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r-Latn-RS"/>
          </a:p>
        </c:txPr>
        <c:crossAx val="1468018624"/>
        <c:crosses val="autoZero"/>
        <c:auto val="1"/>
        <c:lblAlgn val="ctr"/>
        <c:lblOffset val="100"/>
        <c:noMultiLvlLbl val="0"/>
      </c:catAx>
      <c:valAx>
        <c:axId val="146801862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r-Latn-RS"/>
          </a:p>
        </c:txPr>
        <c:crossAx val="14680202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sr-Latn-RS"/>
        </a:p>
      </c:txPr>
    </c:legend>
    <c:plotVisOnly val="1"/>
    <c:dispBlanksAs val="gap"/>
    <c:showDLblsOverMax val="0"/>
  </c:chart>
  <c:spPr>
    <a:gradFill flip="none" rotWithShape="1">
      <a:gsLst>
        <a:gs pos="59000">
          <a:schemeClr val="bg1">
            <a:lumMod val="85000"/>
          </a:schemeClr>
        </a:gs>
        <a:gs pos="100000">
          <a:schemeClr val="accent3">
            <a:lumMod val="20000"/>
            <a:lumOff val="80000"/>
          </a:schemeClr>
        </a:gs>
        <a:gs pos="100000">
          <a:schemeClr val="accent1">
            <a:lumMod val="45000"/>
            <a:lumOff val="55000"/>
          </a:schemeClr>
        </a:gs>
        <a:gs pos="29000">
          <a:schemeClr val="accent1">
            <a:lumMod val="30000"/>
            <a:lumOff val="70000"/>
          </a:schemeClr>
        </a:gs>
      </a:gsLst>
      <a:path path="circle">
        <a:fillToRect l="100000" t="100000"/>
      </a:path>
      <a:tileRect r="-100000" b="-100000"/>
    </a:gradFill>
    <a:ln>
      <a:noFill/>
    </a:ln>
    <a:effectLst/>
  </c:spPr>
  <c:txPr>
    <a:bodyPr/>
    <a:lstStyle/>
    <a:p>
      <a:pPr>
        <a:defRPr sz="1400">
          <a:latin typeface="Times New Roman" panose="02020603050405020304" pitchFamily="18" charset="0"/>
          <a:cs typeface="Times New Roman" panose="02020603050405020304" pitchFamily="18" charset="0"/>
        </a:defRPr>
      </a:pPr>
      <a:endParaRPr lang="sr-Latn-R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veoma nezadovoljni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invertIfNegative val="0"/>
          <c:dLbls>
            <c:spPr>
              <a:solidFill>
                <a:srgbClr val="C0000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114300" prst="artDeco"/>
              </a:sp3d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zad.vremenom poseta</c:v>
                </c:pt>
                <c:pt idx="1">
                  <c:v>zad.duzinom poseta</c:v>
                </c:pt>
                <c:pt idx="2">
                  <c:v>zad.brojem poseta</c:v>
                </c:pt>
                <c:pt idx="3">
                  <c:v>UZIMAJUCI SVE U OBZIR-OCENITE VASE ZADOVOLJSTVObolnickim lecenjem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2</c:v>
                </c:pt>
                <c:pt idx="3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nezadovoljni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zad.vremenom poseta</c:v>
                </c:pt>
                <c:pt idx="1">
                  <c:v>zad.duzinom poseta</c:v>
                </c:pt>
                <c:pt idx="2">
                  <c:v>zad.brojem poseta</c:v>
                </c:pt>
                <c:pt idx="3">
                  <c:v>UZIMAJUCI SVE U OBZIR-OCENITE VASE ZADOVOLJSTVObolnickim lecenjem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8</c:v>
                </c:pt>
                <c:pt idx="1">
                  <c:v>8</c:v>
                </c:pt>
                <c:pt idx="2">
                  <c:v>6</c:v>
                </c:pt>
                <c:pt idx="3">
                  <c:v>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ni-ni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zad.vremenom poseta</c:v>
                </c:pt>
                <c:pt idx="1">
                  <c:v>zad.duzinom poseta</c:v>
                </c:pt>
                <c:pt idx="2">
                  <c:v>zad.brojem poseta</c:v>
                </c:pt>
                <c:pt idx="3">
                  <c:v>UZIMAJUCI SVE U OBZIR-OCENITE VASE ZADOVOLJSTVObolnickim lecenjem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23</c:v>
                </c:pt>
                <c:pt idx="1">
                  <c:v>26</c:v>
                </c:pt>
                <c:pt idx="2">
                  <c:v>19</c:v>
                </c:pt>
                <c:pt idx="3">
                  <c:v>34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zadovoljni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zad.vremenom poseta</c:v>
                </c:pt>
                <c:pt idx="1">
                  <c:v>zad.duzinom poseta</c:v>
                </c:pt>
                <c:pt idx="2">
                  <c:v>zad.brojem poseta</c:v>
                </c:pt>
                <c:pt idx="3">
                  <c:v>UZIMAJUCI SVE U OBZIR-OCENITE VASE ZADOVOLJSTVObolnickim lecenjem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0">
                  <c:v>84</c:v>
                </c:pt>
                <c:pt idx="1">
                  <c:v>77</c:v>
                </c:pt>
                <c:pt idx="2">
                  <c:v>85</c:v>
                </c:pt>
                <c:pt idx="3">
                  <c:v>81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veoma zadovoljni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zad.vremenom poseta</c:v>
                </c:pt>
                <c:pt idx="1">
                  <c:v>zad.duzinom poseta</c:v>
                </c:pt>
                <c:pt idx="2">
                  <c:v>zad.brojem poseta</c:v>
                </c:pt>
                <c:pt idx="3">
                  <c:v>UZIMAJUCI SVE U OBZIR-OCENITE VASE ZADOVOLJSTVObolnickim lecenjem</c:v>
                </c:pt>
              </c:strCache>
            </c:strRef>
          </c:cat>
          <c:val>
            <c:numRef>
              <c:f>Sheet1!$F$2:$F$5</c:f>
              <c:numCache>
                <c:formatCode>General</c:formatCode>
                <c:ptCount val="4"/>
                <c:pt idx="0">
                  <c:v>52</c:v>
                </c:pt>
                <c:pt idx="1">
                  <c:v>53</c:v>
                </c:pt>
                <c:pt idx="2">
                  <c:v>51</c:v>
                </c:pt>
                <c:pt idx="3">
                  <c:v>60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14300" prst="artDeco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zad.vremenom poseta</c:v>
                </c:pt>
                <c:pt idx="1">
                  <c:v>zad.duzinom poseta</c:v>
                </c:pt>
                <c:pt idx="2">
                  <c:v>zad.brojem poseta</c:v>
                </c:pt>
                <c:pt idx="3">
                  <c:v>UZIMAJUCI SVE U OBZIR-OCENITE VASE ZADOVOLJSTVObolnickim lecenjem</c:v>
                </c:pt>
              </c:strCache>
            </c:strRef>
          </c:cat>
          <c:val>
            <c:numRef>
              <c:f>Sheet1!$G$2:$G$5</c:f>
              <c:numCache>
                <c:formatCode>General</c:formatCode>
                <c:ptCount val="4"/>
                <c:pt idx="0">
                  <c:v>10</c:v>
                </c:pt>
                <c:pt idx="1">
                  <c:v>13</c:v>
                </c:pt>
                <c:pt idx="2">
                  <c:v>15</c:v>
                </c:pt>
                <c:pt idx="3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468013184"/>
        <c:axId val="1468017536"/>
      </c:barChart>
      <c:catAx>
        <c:axId val="14680131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r-Latn-RS"/>
          </a:p>
        </c:txPr>
        <c:crossAx val="1468017536"/>
        <c:crosses val="autoZero"/>
        <c:auto val="1"/>
        <c:lblAlgn val="ctr"/>
        <c:lblOffset val="100"/>
        <c:noMultiLvlLbl val="0"/>
      </c:catAx>
      <c:valAx>
        <c:axId val="146801753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sr-Latn-RS"/>
          </a:p>
        </c:txPr>
        <c:crossAx val="14680131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sr-Latn-RS"/>
        </a:p>
      </c:txPr>
    </c:legend>
    <c:plotVisOnly val="1"/>
    <c:dispBlanksAs val="gap"/>
    <c:showDLblsOverMax val="0"/>
  </c:chart>
  <c:spPr>
    <a:gradFill flip="none" rotWithShape="1">
      <a:gsLst>
        <a:gs pos="59000">
          <a:schemeClr val="bg1">
            <a:lumMod val="85000"/>
          </a:schemeClr>
        </a:gs>
        <a:gs pos="100000">
          <a:schemeClr val="accent3">
            <a:lumMod val="20000"/>
            <a:lumOff val="80000"/>
          </a:schemeClr>
        </a:gs>
        <a:gs pos="100000">
          <a:schemeClr val="accent1">
            <a:lumMod val="45000"/>
            <a:lumOff val="55000"/>
          </a:schemeClr>
        </a:gs>
        <a:gs pos="29000">
          <a:schemeClr val="accent1">
            <a:lumMod val="30000"/>
            <a:lumOff val="70000"/>
          </a:schemeClr>
        </a:gs>
      </a:gsLst>
      <a:path path="circle">
        <a:fillToRect r="100000" b="100000"/>
      </a:path>
      <a:tileRect l="-100000" t="-100000"/>
    </a:gradFill>
    <a:ln>
      <a:noFill/>
    </a:ln>
    <a:effectLst/>
  </c:spPr>
  <c:txPr>
    <a:bodyPr/>
    <a:lstStyle/>
    <a:p>
      <a:pPr>
        <a:defRPr sz="1400">
          <a:latin typeface="Times New Roman" panose="02020603050405020304" pitchFamily="18" charset="0"/>
          <a:cs typeface="Times New Roman" panose="02020603050405020304" pitchFamily="18" charset="0"/>
        </a:defRPr>
      </a:pPr>
      <a:endParaRPr lang="sr-Latn-R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BBE7167-9854-4273-A80E-94B41E97B232}" type="doc">
      <dgm:prSet loTypeId="urn:microsoft.com/office/officeart/2005/8/layout/hList9" loCatId="list" qsTypeId="urn:microsoft.com/office/officeart/2009/2/quickstyle/3d8" qsCatId="3D" csTypeId="urn:microsoft.com/office/officeart/2005/8/colors/colorful1" csCatId="colorful" phldr="1"/>
      <dgm:spPr/>
      <dgm:t>
        <a:bodyPr/>
        <a:lstStyle/>
        <a:p>
          <a:endParaRPr lang="sr-Latn-RS"/>
        </a:p>
      </dgm:t>
    </dgm:pt>
    <dgm:pt modelId="{570478B4-71F1-4740-9924-7E2025E7B5F1}">
      <dgm:prSet phldrT="[Text]" custT="1"/>
      <dgm:spPr/>
      <dgm:t>
        <a:bodyPr/>
        <a:lstStyle/>
        <a:p>
          <a:r>
            <a:rPr lang="sr-Latn-RS" sz="2400" dirty="0" smtClean="0"/>
            <a:t>ustanove</a:t>
          </a:r>
          <a:endParaRPr lang="sr-Latn-RS" sz="2400" dirty="0"/>
        </a:p>
      </dgm:t>
    </dgm:pt>
    <dgm:pt modelId="{8481361E-46EC-428C-B617-A94660F14642}" type="parTrans" cxnId="{66E2B4A8-7D93-48FB-B8F3-7AB64D81C44F}">
      <dgm:prSet/>
      <dgm:spPr/>
      <dgm:t>
        <a:bodyPr/>
        <a:lstStyle/>
        <a:p>
          <a:endParaRPr lang="sr-Latn-RS"/>
        </a:p>
      </dgm:t>
    </dgm:pt>
    <dgm:pt modelId="{937BEBFF-F1E4-4A04-829D-304A0347230E}" type="sibTrans" cxnId="{66E2B4A8-7D93-48FB-B8F3-7AB64D81C44F}">
      <dgm:prSet/>
      <dgm:spPr/>
      <dgm:t>
        <a:bodyPr/>
        <a:lstStyle/>
        <a:p>
          <a:endParaRPr lang="sr-Latn-RS"/>
        </a:p>
      </dgm:t>
    </dgm:pt>
    <dgm:pt modelId="{488E60AA-3D0F-4CF1-B824-B13674AAB373}">
      <dgm:prSet phldrT="[Text]" custT="1"/>
      <dgm:spPr/>
      <dgm:t>
        <a:bodyPr/>
        <a:lstStyle/>
        <a:p>
          <a:r>
            <a:rPr lang="sr-Latn-RS" sz="2400" dirty="0" smtClean="0"/>
            <a:t>Opsta bolnica Sombor </a:t>
          </a:r>
          <a:r>
            <a:rPr lang="sr-Latn-RS" sz="2400" dirty="0" smtClean="0"/>
            <a:t>178</a:t>
          </a:r>
          <a:endParaRPr lang="sr-Latn-RS" sz="2400" dirty="0"/>
        </a:p>
      </dgm:t>
    </dgm:pt>
    <dgm:pt modelId="{0889B678-0482-42FD-970C-812072C7D3EF}" type="parTrans" cxnId="{EB841F3D-85DC-405C-B7E8-1A7066DCADD4}">
      <dgm:prSet/>
      <dgm:spPr/>
      <dgm:t>
        <a:bodyPr/>
        <a:lstStyle/>
        <a:p>
          <a:endParaRPr lang="sr-Latn-RS"/>
        </a:p>
      </dgm:t>
    </dgm:pt>
    <dgm:pt modelId="{2C094F32-AE8D-4236-BA14-0D9FFEA317BE}" type="sibTrans" cxnId="{EB841F3D-85DC-405C-B7E8-1A7066DCADD4}">
      <dgm:prSet/>
      <dgm:spPr/>
      <dgm:t>
        <a:bodyPr/>
        <a:lstStyle/>
        <a:p>
          <a:endParaRPr lang="sr-Latn-RS"/>
        </a:p>
      </dgm:t>
    </dgm:pt>
    <dgm:pt modelId="{F877C41A-C7D0-4EE6-9948-BC24621EE2D7}">
      <dgm:prSet phldrT="[Text]" custT="1"/>
      <dgm:spPr/>
      <dgm:t>
        <a:bodyPr/>
        <a:lstStyle/>
        <a:p>
          <a:endParaRPr lang="sr-Latn-RS" sz="2400" dirty="0"/>
        </a:p>
      </dgm:t>
    </dgm:pt>
    <dgm:pt modelId="{49B79569-77E6-4163-BCD7-82204B25848B}" type="parTrans" cxnId="{B1354509-4251-47F2-87B4-D315FA82DDD1}">
      <dgm:prSet/>
      <dgm:spPr/>
      <dgm:t>
        <a:bodyPr/>
        <a:lstStyle/>
        <a:p>
          <a:endParaRPr lang="sr-Latn-RS"/>
        </a:p>
      </dgm:t>
    </dgm:pt>
    <dgm:pt modelId="{9AAFA973-CB1F-4966-9EB9-991FA85FD5ED}" type="sibTrans" cxnId="{B1354509-4251-47F2-87B4-D315FA82DDD1}">
      <dgm:prSet/>
      <dgm:spPr/>
      <dgm:t>
        <a:bodyPr/>
        <a:lstStyle/>
        <a:p>
          <a:endParaRPr lang="sr-Latn-RS"/>
        </a:p>
      </dgm:t>
    </dgm:pt>
    <dgm:pt modelId="{28F5F79C-82B9-44C2-BEB0-5B0823E58396}">
      <dgm:prSet phldrT="[Text]" custT="1"/>
      <dgm:spPr/>
      <dgm:t>
        <a:bodyPr/>
        <a:lstStyle/>
        <a:p>
          <a:r>
            <a:rPr lang="sr-Latn-RS" sz="2800" dirty="0" smtClean="0"/>
            <a:t>odeljenja</a:t>
          </a:r>
          <a:endParaRPr lang="sr-Latn-RS" sz="2800" dirty="0"/>
        </a:p>
      </dgm:t>
    </dgm:pt>
    <dgm:pt modelId="{713F1EC0-0F03-426D-BFE7-9596197451C0}" type="parTrans" cxnId="{382F9640-2650-4995-9940-B192CDDA337B}">
      <dgm:prSet/>
      <dgm:spPr/>
      <dgm:t>
        <a:bodyPr/>
        <a:lstStyle/>
        <a:p>
          <a:endParaRPr lang="sr-Latn-RS"/>
        </a:p>
      </dgm:t>
    </dgm:pt>
    <dgm:pt modelId="{16E5D6FE-AA08-494B-913D-5E830BF76E89}" type="sibTrans" cxnId="{382F9640-2650-4995-9940-B192CDDA337B}">
      <dgm:prSet/>
      <dgm:spPr/>
      <dgm:t>
        <a:bodyPr/>
        <a:lstStyle/>
        <a:p>
          <a:endParaRPr lang="sr-Latn-RS"/>
        </a:p>
      </dgm:t>
    </dgm:pt>
    <dgm:pt modelId="{2CED3A07-A15B-494F-960D-A32E9107DD88}">
      <dgm:prSet phldrT="[Text]" custT="1"/>
      <dgm:spPr/>
      <dgm:t>
        <a:bodyPr/>
        <a:lstStyle/>
        <a:p>
          <a:r>
            <a:rPr lang="sr-Latn-RS" sz="2400" dirty="0" smtClean="0"/>
            <a:t>Ginekolosko-akusersko 11,8% (26)</a:t>
          </a:r>
        </a:p>
        <a:p>
          <a:r>
            <a:rPr lang="sr-Latn-RS" sz="2400" dirty="0" smtClean="0"/>
            <a:t>Hirursko 33% (73)</a:t>
          </a:r>
        </a:p>
        <a:p>
          <a:r>
            <a:rPr lang="sr-Latn-RS" sz="2400" dirty="0" smtClean="0"/>
            <a:t>Internisticko 34,4%(76)</a:t>
          </a:r>
        </a:p>
        <a:p>
          <a:r>
            <a:rPr lang="sr-Latn-RS" sz="2400" dirty="0" smtClean="0"/>
            <a:t>Rehabilitacija </a:t>
          </a:r>
          <a:r>
            <a:rPr lang="sr-Latn-RS" sz="2400" dirty="0" smtClean="0"/>
            <a:t>1,7 % ( 3)</a:t>
          </a:r>
          <a:endParaRPr lang="sr-Latn-RS" sz="2400" dirty="0" smtClean="0"/>
        </a:p>
      </dgm:t>
    </dgm:pt>
    <dgm:pt modelId="{971F5F5E-98BF-447F-AFF5-F36D435C273F}" type="parTrans" cxnId="{30D4743E-A738-4CA1-9F14-D2C3B0AD6F69}">
      <dgm:prSet/>
      <dgm:spPr/>
      <dgm:t>
        <a:bodyPr/>
        <a:lstStyle/>
        <a:p>
          <a:endParaRPr lang="sr-Latn-RS"/>
        </a:p>
      </dgm:t>
    </dgm:pt>
    <dgm:pt modelId="{C1DDE347-C051-4DFE-9ACB-CEA43D6FD26A}" type="sibTrans" cxnId="{30D4743E-A738-4CA1-9F14-D2C3B0AD6F69}">
      <dgm:prSet/>
      <dgm:spPr/>
      <dgm:t>
        <a:bodyPr/>
        <a:lstStyle/>
        <a:p>
          <a:endParaRPr lang="sr-Latn-RS"/>
        </a:p>
      </dgm:t>
    </dgm:pt>
    <dgm:pt modelId="{3C90EA1F-07EA-455F-9741-41A433AED80A}">
      <dgm:prSet custT="1"/>
      <dgm:spPr/>
      <dgm:t>
        <a:bodyPr/>
        <a:lstStyle/>
        <a:p>
          <a:r>
            <a:rPr lang="sr-Latn-RS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pol</a:t>
          </a:r>
        </a:p>
        <a:p>
          <a:r>
            <a:rPr lang="sr-Latn-RS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Muski </a:t>
          </a:r>
          <a:r>
            <a:rPr lang="sr-Latn-RS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47,2%</a:t>
          </a:r>
          <a:endParaRPr lang="sr-Latn-RS" sz="28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sr-Latn-RS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Zenski </a:t>
          </a:r>
          <a:r>
            <a:rPr lang="sr-Latn-RS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51,1%</a:t>
          </a:r>
          <a:endParaRPr lang="sr-Latn-RS" sz="6500" dirty="0"/>
        </a:p>
      </dgm:t>
    </dgm:pt>
    <dgm:pt modelId="{36F144AB-5FA8-458B-90FD-BCC713A33629}" type="parTrans" cxnId="{8D336129-0903-4F6B-86FE-D8EB6AB069B2}">
      <dgm:prSet/>
      <dgm:spPr/>
      <dgm:t>
        <a:bodyPr/>
        <a:lstStyle/>
        <a:p>
          <a:endParaRPr lang="sr-Latn-RS"/>
        </a:p>
      </dgm:t>
    </dgm:pt>
    <dgm:pt modelId="{75273AE7-A200-4794-8141-4A1059CD32A3}" type="sibTrans" cxnId="{8D336129-0903-4F6B-86FE-D8EB6AB069B2}">
      <dgm:prSet/>
      <dgm:spPr/>
      <dgm:t>
        <a:bodyPr/>
        <a:lstStyle/>
        <a:p>
          <a:endParaRPr lang="sr-Latn-RS"/>
        </a:p>
      </dgm:t>
    </dgm:pt>
    <dgm:pt modelId="{3A0820C6-953F-47AA-AB64-3C35CFC412C9}">
      <dgm:prSet custT="1"/>
      <dgm:spPr/>
      <dgm:t>
        <a:bodyPr/>
        <a:lstStyle/>
        <a:p>
          <a:r>
            <a:rPr lang="sr-Latn-RS" sz="2800" dirty="0" smtClean="0"/>
            <a:t>Godine </a:t>
          </a:r>
        </a:p>
        <a:p>
          <a:r>
            <a:rPr lang="sr-Latn-RS" sz="2800" dirty="0" smtClean="0"/>
            <a:t>od 15 do 86</a:t>
          </a:r>
          <a:endParaRPr lang="sr-Latn-RS" sz="2800" dirty="0"/>
        </a:p>
      </dgm:t>
    </dgm:pt>
    <dgm:pt modelId="{A94EF445-F21F-43EC-A6E2-D62875FFFCB1}" type="parTrans" cxnId="{72C86211-8190-4049-9862-2051E1BCD550}">
      <dgm:prSet/>
      <dgm:spPr/>
      <dgm:t>
        <a:bodyPr/>
        <a:lstStyle/>
        <a:p>
          <a:endParaRPr lang="sr-Latn-RS"/>
        </a:p>
      </dgm:t>
    </dgm:pt>
    <dgm:pt modelId="{95E4BC11-1193-4440-A9CD-7A9A196667DC}" type="sibTrans" cxnId="{72C86211-8190-4049-9862-2051E1BCD550}">
      <dgm:prSet/>
      <dgm:spPr/>
      <dgm:t>
        <a:bodyPr/>
        <a:lstStyle/>
        <a:p>
          <a:endParaRPr lang="sr-Latn-RS"/>
        </a:p>
      </dgm:t>
    </dgm:pt>
    <dgm:pt modelId="{D494F035-69FA-47C8-AFFB-7D245AF991D2}" type="pres">
      <dgm:prSet presAssocID="{5BBE7167-9854-4273-A80E-94B41E97B232}" presName="list" presStyleCnt="0">
        <dgm:presLayoutVars>
          <dgm:dir/>
          <dgm:animLvl val="lvl"/>
        </dgm:presLayoutVars>
      </dgm:prSet>
      <dgm:spPr/>
      <dgm:t>
        <a:bodyPr/>
        <a:lstStyle/>
        <a:p>
          <a:endParaRPr lang="sr-Latn-RS"/>
        </a:p>
      </dgm:t>
    </dgm:pt>
    <dgm:pt modelId="{38E097A2-E432-4E69-952B-9BCC044128D7}" type="pres">
      <dgm:prSet presAssocID="{570478B4-71F1-4740-9924-7E2025E7B5F1}" presName="posSpace" presStyleCnt="0"/>
      <dgm:spPr/>
    </dgm:pt>
    <dgm:pt modelId="{AE3285AA-9114-4129-A5FA-CD3A2D1C24E5}" type="pres">
      <dgm:prSet presAssocID="{570478B4-71F1-4740-9924-7E2025E7B5F1}" presName="vertFlow" presStyleCnt="0"/>
      <dgm:spPr/>
    </dgm:pt>
    <dgm:pt modelId="{197C76FE-B1EA-4E19-B989-DD9CF31325B6}" type="pres">
      <dgm:prSet presAssocID="{570478B4-71F1-4740-9924-7E2025E7B5F1}" presName="topSpace" presStyleCnt="0"/>
      <dgm:spPr/>
    </dgm:pt>
    <dgm:pt modelId="{60A20F5C-CA4A-4AE6-AAD6-2F2AD00F0A5E}" type="pres">
      <dgm:prSet presAssocID="{570478B4-71F1-4740-9924-7E2025E7B5F1}" presName="firstComp" presStyleCnt="0"/>
      <dgm:spPr/>
    </dgm:pt>
    <dgm:pt modelId="{1EB46F4E-333F-4D5B-BACA-AF9FCFA04277}" type="pres">
      <dgm:prSet presAssocID="{570478B4-71F1-4740-9924-7E2025E7B5F1}" presName="firstChild" presStyleLbl="bgAccFollowNode1" presStyleIdx="0" presStyleCnt="5"/>
      <dgm:spPr/>
      <dgm:t>
        <a:bodyPr/>
        <a:lstStyle/>
        <a:p>
          <a:endParaRPr lang="sr-Latn-RS"/>
        </a:p>
      </dgm:t>
    </dgm:pt>
    <dgm:pt modelId="{11822BFE-14DB-4903-AEDF-EA810B8906CC}" type="pres">
      <dgm:prSet presAssocID="{570478B4-71F1-4740-9924-7E2025E7B5F1}" presName="firstChildTx" presStyleLbl="bgAccFollowNode1" presStyleIdx="0" presStyleCnt="5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4EF12A95-EA99-476E-A5DA-F933BB97A863}" type="pres">
      <dgm:prSet presAssocID="{F877C41A-C7D0-4EE6-9948-BC24621EE2D7}" presName="comp" presStyleCnt="0"/>
      <dgm:spPr/>
    </dgm:pt>
    <dgm:pt modelId="{E77B5E46-8E8F-4E9B-AD6B-2F7666C52D67}" type="pres">
      <dgm:prSet presAssocID="{F877C41A-C7D0-4EE6-9948-BC24621EE2D7}" presName="child" presStyleLbl="bgAccFollowNode1" presStyleIdx="1" presStyleCnt="5"/>
      <dgm:spPr/>
      <dgm:t>
        <a:bodyPr/>
        <a:lstStyle/>
        <a:p>
          <a:endParaRPr lang="sr-Latn-RS"/>
        </a:p>
      </dgm:t>
    </dgm:pt>
    <dgm:pt modelId="{D22974BB-9571-4A4C-9B7D-9D6D0BE3C400}" type="pres">
      <dgm:prSet presAssocID="{F877C41A-C7D0-4EE6-9948-BC24621EE2D7}" presName="childTx" presStyleLbl="bgAccFollowNode1" presStyleIdx="1" presStyleCnt="5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9CE01DF5-E982-473D-AE2E-974E940D3A53}" type="pres">
      <dgm:prSet presAssocID="{570478B4-71F1-4740-9924-7E2025E7B5F1}" presName="negSpace" presStyleCnt="0"/>
      <dgm:spPr/>
    </dgm:pt>
    <dgm:pt modelId="{C79972BC-D16D-4C4C-8374-0B81B9D84F1C}" type="pres">
      <dgm:prSet presAssocID="{570478B4-71F1-4740-9924-7E2025E7B5F1}" presName="circle" presStyleLbl="node1" presStyleIdx="0" presStyleCnt="2" custScaleX="147081" custScaleY="63411" custLinFactNeighborX="15816" custLinFactNeighborY="-27944"/>
      <dgm:spPr/>
      <dgm:t>
        <a:bodyPr/>
        <a:lstStyle/>
        <a:p>
          <a:endParaRPr lang="sr-Latn-RS"/>
        </a:p>
      </dgm:t>
    </dgm:pt>
    <dgm:pt modelId="{20F615FD-FBFE-4122-99F9-C93F16EE3903}" type="pres">
      <dgm:prSet presAssocID="{937BEBFF-F1E4-4A04-829D-304A0347230E}" presName="transSpace" presStyleCnt="0"/>
      <dgm:spPr/>
    </dgm:pt>
    <dgm:pt modelId="{9C3A1B7B-2357-4825-BB68-D598BF226629}" type="pres">
      <dgm:prSet presAssocID="{28F5F79C-82B9-44C2-BEB0-5B0823E58396}" presName="posSpace" presStyleCnt="0"/>
      <dgm:spPr/>
    </dgm:pt>
    <dgm:pt modelId="{24AE46A0-2B63-4C2E-A615-E66E2F397D5A}" type="pres">
      <dgm:prSet presAssocID="{28F5F79C-82B9-44C2-BEB0-5B0823E58396}" presName="vertFlow" presStyleCnt="0"/>
      <dgm:spPr/>
    </dgm:pt>
    <dgm:pt modelId="{B3C465FA-D0C0-4037-8419-30CBE8C7A600}" type="pres">
      <dgm:prSet presAssocID="{28F5F79C-82B9-44C2-BEB0-5B0823E58396}" presName="topSpace" presStyleCnt="0"/>
      <dgm:spPr/>
    </dgm:pt>
    <dgm:pt modelId="{4E9DADDC-B963-46B5-9A81-DD4C09C38110}" type="pres">
      <dgm:prSet presAssocID="{28F5F79C-82B9-44C2-BEB0-5B0823E58396}" presName="firstComp" presStyleCnt="0"/>
      <dgm:spPr/>
    </dgm:pt>
    <dgm:pt modelId="{0619F88D-42A3-402F-A33A-D54475814FFD}" type="pres">
      <dgm:prSet presAssocID="{28F5F79C-82B9-44C2-BEB0-5B0823E58396}" presName="firstChild" presStyleLbl="bgAccFollowNode1" presStyleIdx="2" presStyleCnt="5" custScaleX="147582" custLinFactNeighborX="-37800" custLinFactNeighborY="29746"/>
      <dgm:spPr/>
      <dgm:t>
        <a:bodyPr/>
        <a:lstStyle/>
        <a:p>
          <a:endParaRPr lang="sr-Latn-RS"/>
        </a:p>
      </dgm:t>
    </dgm:pt>
    <dgm:pt modelId="{2AECA4C3-1ECF-4E2F-B9C5-9537039F61BA}" type="pres">
      <dgm:prSet presAssocID="{28F5F79C-82B9-44C2-BEB0-5B0823E58396}" presName="firstChildTx" presStyleLbl="bgAccFollowNode1" presStyleIdx="2" presStyleCnt="5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86F134D2-01A8-458F-9973-FECF9B51CA34}" type="pres">
      <dgm:prSet presAssocID="{3C90EA1F-07EA-455F-9741-41A433AED80A}" presName="comp" presStyleCnt="0"/>
      <dgm:spPr/>
    </dgm:pt>
    <dgm:pt modelId="{72EFA3FA-DC89-4F6B-8584-72F0190F843B}" type="pres">
      <dgm:prSet presAssocID="{3C90EA1F-07EA-455F-9741-41A433AED80A}" presName="child" presStyleLbl="bgAccFollowNode1" presStyleIdx="3" presStyleCnt="5" custLinFactNeighborX="11347" custLinFactNeighborY="47828"/>
      <dgm:spPr/>
      <dgm:t>
        <a:bodyPr/>
        <a:lstStyle/>
        <a:p>
          <a:endParaRPr lang="sr-Latn-RS"/>
        </a:p>
      </dgm:t>
    </dgm:pt>
    <dgm:pt modelId="{4F8A693B-F429-4DFA-A328-ECBFAD944073}" type="pres">
      <dgm:prSet presAssocID="{3C90EA1F-07EA-455F-9741-41A433AED80A}" presName="childTx" presStyleLbl="bgAccFollowNode1" presStyleIdx="3" presStyleCnt="5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51F5DDF0-599D-4A30-BB49-F7E2D206EBF5}" type="pres">
      <dgm:prSet presAssocID="{3A0820C6-953F-47AA-AB64-3C35CFC412C9}" presName="comp" presStyleCnt="0"/>
      <dgm:spPr/>
    </dgm:pt>
    <dgm:pt modelId="{79A2E4F4-0FDE-47DC-8EFF-700FE104658F}" type="pres">
      <dgm:prSet presAssocID="{3A0820C6-953F-47AA-AB64-3C35CFC412C9}" presName="child" presStyleLbl="bgAccFollowNode1" presStyleIdx="4" presStyleCnt="5" custLinFactNeighborX="-98567" custLinFactNeighborY="12746"/>
      <dgm:spPr/>
      <dgm:t>
        <a:bodyPr/>
        <a:lstStyle/>
        <a:p>
          <a:endParaRPr lang="sr-Latn-RS"/>
        </a:p>
      </dgm:t>
    </dgm:pt>
    <dgm:pt modelId="{5839C4DA-611A-4D5E-9F1A-343AA1E26C36}" type="pres">
      <dgm:prSet presAssocID="{3A0820C6-953F-47AA-AB64-3C35CFC412C9}" presName="childTx" presStyleLbl="bgAccFollowNode1" presStyleIdx="4" presStyleCnt="5">
        <dgm:presLayoutVars>
          <dgm:bulletEnabled val="1"/>
        </dgm:presLayoutVars>
      </dgm:prSet>
      <dgm:spPr/>
      <dgm:t>
        <a:bodyPr/>
        <a:lstStyle/>
        <a:p>
          <a:endParaRPr lang="sr-Latn-RS"/>
        </a:p>
      </dgm:t>
    </dgm:pt>
    <dgm:pt modelId="{E3F9B2AD-7B90-4640-967B-83EB11093AD6}" type="pres">
      <dgm:prSet presAssocID="{28F5F79C-82B9-44C2-BEB0-5B0823E58396}" presName="negSpace" presStyleCnt="0"/>
      <dgm:spPr/>
    </dgm:pt>
    <dgm:pt modelId="{40BEDDB5-ACF1-45AB-8E36-3C1EB9D35C1A}" type="pres">
      <dgm:prSet presAssocID="{28F5F79C-82B9-44C2-BEB0-5B0823E58396}" presName="circle" presStyleLbl="node1" presStyleIdx="1" presStyleCnt="2" custScaleX="145896" custScaleY="50042" custLinFactX="-424" custLinFactNeighborX="-100000" custLinFactNeighborY="-15356"/>
      <dgm:spPr/>
      <dgm:t>
        <a:bodyPr/>
        <a:lstStyle/>
        <a:p>
          <a:endParaRPr lang="sr-Latn-RS"/>
        </a:p>
      </dgm:t>
    </dgm:pt>
  </dgm:ptLst>
  <dgm:cxnLst>
    <dgm:cxn modelId="{CD4D75B1-FAC8-4F8A-B051-B13A34C5E02B}" type="presOf" srcId="{570478B4-71F1-4740-9924-7E2025E7B5F1}" destId="{C79972BC-D16D-4C4C-8374-0B81B9D84F1C}" srcOrd="0" destOrd="0" presId="urn:microsoft.com/office/officeart/2005/8/layout/hList9"/>
    <dgm:cxn modelId="{4FF8BDB8-1DF4-4152-AC77-D36534AC0312}" type="presOf" srcId="{2CED3A07-A15B-494F-960D-A32E9107DD88}" destId="{0619F88D-42A3-402F-A33A-D54475814FFD}" srcOrd="0" destOrd="0" presId="urn:microsoft.com/office/officeart/2005/8/layout/hList9"/>
    <dgm:cxn modelId="{72C86211-8190-4049-9862-2051E1BCD550}" srcId="{28F5F79C-82B9-44C2-BEB0-5B0823E58396}" destId="{3A0820C6-953F-47AA-AB64-3C35CFC412C9}" srcOrd="2" destOrd="0" parTransId="{A94EF445-F21F-43EC-A6E2-D62875FFFCB1}" sibTransId="{95E4BC11-1193-4440-A9CD-7A9A196667DC}"/>
    <dgm:cxn modelId="{8413AC61-FF10-4726-B663-BE6FC7EC3BA0}" type="presOf" srcId="{488E60AA-3D0F-4CF1-B824-B13674AAB373}" destId="{11822BFE-14DB-4903-AEDF-EA810B8906CC}" srcOrd="1" destOrd="0" presId="urn:microsoft.com/office/officeart/2005/8/layout/hList9"/>
    <dgm:cxn modelId="{EB841F3D-85DC-405C-B7E8-1A7066DCADD4}" srcId="{570478B4-71F1-4740-9924-7E2025E7B5F1}" destId="{488E60AA-3D0F-4CF1-B824-B13674AAB373}" srcOrd="0" destOrd="0" parTransId="{0889B678-0482-42FD-970C-812072C7D3EF}" sibTransId="{2C094F32-AE8D-4236-BA14-0D9FFEA317BE}"/>
    <dgm:cxn modelId="{66E2B4A8-7D93-48FB-B8F3-7AB64D81C44F}" srcId="{5BBE7167-9854-4273-A80E-94B41E97B232}" destId="{570478B4-71F1-4740-9924-7E2025E7B5F1}" srcOrd="0" destOrd="0" parTransId="{8481361E-46EC-428C-B617-A94660F14642}" sibTransId="{937BEBFF-F1E4-4A04-829D-304A0347230E}"/>
    <dgm:cxn modelId="{88DFA7B9-1B2F-4599-9845-47166A68B005}" type="presOf" srcId="{28F5F79C-82B9-44C2-BEB0-5B0823E58396}" destId="{40BEDDB5-ACF1-45AB-8E36-3C1EB9D35C1A}" srcOrd="0" destOrd="0" presId="urn:microsoft.com/office/officeart/2005/8/layout/hList9"/>
    <dgm:cxn modelId="{30D4743E-A738-4CA1-9F14-D2C3B0AD6F69}" srcId="{28F5F79C-82B9-44C2-BEB0-5B0823E58396}" destId="{2CED3A07-A15B-494F-960D-A32E9107DD88}" srcOrd="0" destOrd="0" parTransId="{971F5F5E-98BF-447F-AFF5-F36D435C273F}" sibTransId="{C1DDE347-C051-4DFE-9ACB-CEA43D6FD26A}"/>
    <dgm:cxn modelId="{88934A14-A216-498C-8C81-20BA38F56C8C}" type="presOf" srcId="{488E60AA-3D0F-4CF1-B824-B13674AAB373}" destId="{1EB46F4E-333F-4D5B-BACA-AF9FCFA04277}" srcOrd="0" destOrd="0" presId="urn:microsoft.com/office/officeart/2005/8/layout/hList9"/>
    <dgm:cxn modelId="{69494081-6655-425C-80E4-E04F2483621E}" type="presOf" srcId="{3C90EA1F-07EA-455F-9741-41A433AED80A}" destId="{72EFA3FA-DC89-4F6B-8584-72F0190F843B}" srcOrd="0" destOrd="0" presId="urn:microsoft.com/office/officeart/2005/8/layout/hList9"/>
    <dgm:cxn modelId="{A5AACD17-E3D3-489E-B8A8-9B59982395B4}" type="presOf" srcId="{3A0820C6-953F-47AA-AB64-3C35CFC412C9}" destId="{5839C4DA-611A-4D5E-9F1A-343AA1E26C36}" srcOrd="1" destOrd="0" presId="urn:microsoft.com/office/officeart/2005/8/layout/hList9"/>
    <dgm:cxn modelId="{382F9640-2650-4995-9940-B192CDDA337B}" srcId="{5BBE7167-9854-4273-A80E-94B41E97B232}" destId="{28F5F79C-82B9-44C2-BEB0-5B0823E58396}" srcOrd="1" destOrd="0" parTransId="{713F1EC0-0F03-426D-BFE7-9596197451C0}" sibTransId="{16E5D6FE-AA08-494B-913D-5E830BF76E89}"/>
    <dgm:cxn modelId="{21EA6331-AA72-4F24-8792-3DDA225C9063}" type="presOf" srcId="{5BBE7167-9854-4273-A80E-94B41E97B232}" destId="{D494F035-69FA-47C8-AFFB-7D245AF991D2}" srcOrd="0" destOrd="0" presId="urn:microsoft.com/office/officeart/2005/8/layout/hList9"/>
    <dgm:cxn modelId="{C072F495-B498-47C0-A376-0BBF5A2BAAA2}" type="presOf" srcId="{2CED3A07-A15B-494F-960D-A32E9107DD88}" destId="{2AECA4C3-1ECF-4E2F-B9C5-9537039F61BA}" srcOrd="1" destOrd="0" presId="urn:microsoft.com/office/officeart/2005/8/layout/hList9"/>
    <dgm:cxn modelId="{439516E9-DA85-48C7-AEF7-F7F9DE33ED87}" type="presOf" srcId="{F877C41A-C7D0-4EE6-9948-BC24621EE2D7}" destId="{D22974BB-9571-4A4C-9B7D-9D6D0BE3C400}" srcOrd="1" destOrd="0" presId="urn:microsoft.com/office/officeart/2005/8/layout/hList9"/>
    <dgm:cxn modelId="{EA022FD2-A2DD-4692-9E46-52BEB599C0A0}" type="presOf" srcId="{3A0820C6-953F-47AA-AB64-3C35CFC412C9}" destId="{79A2E4F4-0FDE-47DC-8EFF-700FE104658F}" srcOrd="0" destOrd="0" presId="urn:microsoft.com/office/officeart/2005/8/layout/hList9"/>
    <dgm:cxn modelId="{8D336129-0903-4F6B-86FE-D8EB6AB069B2}" srcId="{28F5F79C-82B9-44C2-BEB0-5B0823E58396}" destId="{3C90EA1F-07EA-455F-9741-41A433AED80A}" srcOrd="1" destOrd="0" parTransId="{36F144AB-5FA8-458B-90FD-BCC713A33629}" sibTransId="{75273AE7-A200-4794-8141-4A1059CD32A3}"/>
    <dgm:cxn modelId="{0CDEE3D8-8A27-45D4-BED6-99D1CFC73E6C}" type="presOf" srcId="{3C90EA1F-07EA-455F-9741-41A433AED80A}" destId="{4F8A693B-F429-4DFA-A328-ECBFAD944073}" srcOrd="1" destOrd="0" presId="urn:microsoft.com/office/officeart/2005/8/layout/hList9"/>
    <dgm:cxn modelId="{B1354509-4251-47F2-87B4-D315FA82DDD1}" srcId="{570478B4-71F1-4740-9924-7E2025E7B5F1}" destId="{F877C41A-C7D0-4EE6-9948-BC24621EE2D7}" srcOrd="1" destOrd="0" parTransId="{49B79569-77E6-4163-BCD7-82204B25848B}" sibTransId="{9AAFA973-CB1F-4966-9EB9-991FA85FD5ED}"/>
    <dgm:cxn modelId="{36230C95-6495-443D-BECC-12F757C9EA2A}" type="presOf" srcId="{F877C41A-C7D0-4EE6-9948-BC24621EE2D7}" destId="{E77B5E46-8E8F-4E9B-AD6B-2F7666C52D67}" srcOrd="0" destOrd="0" presId="urn:microsoft.com/office/officeart/2005/8/layout/hList9"/>
    <dgm:cxn modelId="{8449C6EA-805F-412E-BC81-5772F54DD521}" type="presParOf" srcId="{D494F035-69FA-47C8-AFFB-7D245AF991D2}" destId="{38E097A2-E432-4E69-952B-9BCC044128D7}" srcOrd="0" destOrd="0" presId="urn:microsoft.com/office/officeart/2005/8/layout/hList9"/>
    <dgm:cxn modelId="{A0064ABD-25BF-4BFE-80E8-2E7DECAEC296}" type="presParOf" srcId="{D494F035-69FA-47C8-AFFB-7D245AF991D2}" destId="{AE3285AA-9114-4129-A5FA-CD3A2D1C24E5}" srcOrd="1" destOrd="0" presId="urn:microsoft.com/office/officeart/2005/8/layout/hList9"/>
    <dgm:cxn modelId="{507C023E-BC9D-46F0-A0FC-EE53E1EB041B}" type="presParOf" srcId="{AE3285AA-9114-4129-A5FA-CD3A2D1C24E5}" destId="{197C76FE-B1EA-4E19-B989-DD9CF31325B6}" srcOrd="0" destOrd="0" presId="urn:microsoft.com/office/officeart/2005/8/layout/hList9"/>
    <dgm:cxn modelId="{31E19AAF-5C25-4AB6-A692-0DA5B3EF6C71}" type="presParOf" srcId="{AE3285AA-9114-4129-A5FA-CD3A2D1C24E5}" destId="{60A20F5C-CA4A-4AE6-AAD6-2F2AD00F0A5E}" srcOrd="1" destOrd="0" presId="urn:microsoft.com/office/officeart/2005/8/layout/hList9"/>
    <dgm:cxn modelId="{652762F6-45D3-44F5-B1A1-16E77DBAB8BC}" type="presParOf" srcId="{60A20F5C-CA4A-4AE6-AAD6-2F2AD00F0A5E}" destId="{1EB46F4E-333F-4D5B-BACA-AF9FCFA04277}" srcOrd="0" destOrd="0" presId="urn:microsoft.com/office/officeart/2005/8/layout/hList9"/>
    <dgm:cxn modelId="{56C06824-C1A6-41CA-96BD-BC1060EF1CFF}" type="presParOf" srcId="{60A20F5C-CA4A-4AE6-AAD6-2F2AD00F0A5E}" destId="{11822BFE-14DB-4903-AEDF-EA810B8906CC}" srcOrd="1" destOrd="0" presId="urn:microsoft.com/office/officeart/2005/8/layout/hList9"/>
    <dgm:cxn modelId="{01BFB0F0-62CB-4B1B-B9F3-EB004152E0AF}" type="presParOf" srcId="{AE3285AA-9114-4129-A5FA-CD3A2D1C24E5}" destId="{4EF12A95-EA99-476E-A5DA-F933BB97A863}" srcOrd="2" destOrd="0" presId="urn:microsoft.com/office/officeart/2005/8/layout/hList9"/>
    <dgm:cxn modelId="{513BECAC-8262-4562-B35E-388D0ED3BED3}" type="presParOf" srcId="{4EF12A95-EA99-476E-A5DA-F933BB97A863}" destId="{E77B5E46-8E8F-4E9B-AD6B-2F7666C52D67}" srcOrd="0" destOrd="0" presId="urn:microsoft.com/office/officeart/2005/8/layout/hList9"/>
    <dgm:cxn modelId="{6B9CF8C9-A0FD-47E7-AB51-40FF48E03527}" type="presParOf" srcId="{4EF12A95-EA99-476E-A5DA-F933BB97A863}" destId="{D22974BB-9571-4A4C-9B7D-9D6D0BE3C400}" srcOrd="1" destOrd="0" presId="urn:microsoft.com/office/officeart/2005/8/layout/hList9"/>
    <dgm:cxn modelId="{8F5D2924-5546-428D-90EF-EA28BC077E3A}" type="presParOf" srcId="{D494F035-69FA-47C8-AFFB-7D245AF991D2}" destId="{9CE01DF5-E982-473D-AE2E-974E940D3A53}" srcOrd="2" destOrd="0" presId="urn:microsoft.com/office/officeart/2005/8/layout/hList9"/>
    <dgm:cxn modelId="{030E94F4-B9CD-4A05-8003-8C31B20C1324}" type="presParOf" srcId="{D494F035-69FA-47C8-AFFB-7D245AF991D2}" destId="{C79972BC-D16D-4C4C-8374-0B81B9D84F1C}" srcOrd="3" destOrd="0" presId="urn:microsoft.com/office/officeart/2005/8/layout/hList9"/>
    <dgm:cxn modelId="{5642F818-7922-4A84-933D-543112A1B14C}" type="presParOf" srcId="{D494F035-69FA-47C8-AFFB-7D245AF991D2}" destId="{20F615FD-FBFE-4122-99F9-C93F16EE3903}" srcOrd="4" destOrd="0" presId="urn:microsoft.com/office/officeart/2005/8/layout/hList9"/>
    <dgm:cxn modelId="{DCAE9C0E-2A8E-4FE7-975A-9051FC84229F}" type="presParOf" srcId="{D494F035-69FA-47C8-AFFB-7D245AF991D2}" destId="{9C3A1B7B-2357-4825-BB68-D598BF226629}" srcOrd="5" destOrd="0" presId="urn:microsoft.com/office/officeart/2005/8/layout/hList9"/>
    <dgm:cxn modelId="{BDDA14EA-778B-402C-9912-4EEF32C2545D}" type="presParOf" srcId="{D494F035-69FA-47C8-AFFB-7D245AF991D2}" destId="{24AE46A0-2B63-4C2E-A615-E66E2F397D5A}" srcOrd="6" destOrd="0" presId="urn:microsoft.com/office/officeart/2005/8/layout/hList9"/>
    <dgm:cxn modelId="{3DB0BCC3-31A4-4B6D-BB3B-BF5075ED7E1C}" type="presParOf" srcId="{24AE46A0-2B63-4C2E-A615-E66E2F397D5A}" destId="{B3C465FA-D0C0-4037-8419-30CBE8C7A600}" srcOrd="0" destOrd="0" presId="urn:microsoft.com/office/officeart/2005/8/layout/hList9"/>
    <dgm:cxn modelId="{8F022BDD-6696-48B4-97C8-9DAE78331F07}" type="presParOf" srcId="{24AE46A0-2B63-4C2E-A615-E66E2F397D5A}" destId="{4E9DADDC-B963-46B5-9A81-DD4C09C38110}" srcOrd="1" destOrd="0" presId="urn:microsoft.com/office/officeart/2005/8/layout/hList9"/>
    <dgm:cxn modelId="{9B869842-D809-406D-ACB6-178B836BF6C1}" type="presParOf" srcId="{4E9DADDC-B963-46B5-9A81-DD4C09C38110}" destId="{0619F88D-42A3-402F-A33A-D54475814FFD}" srcOrd="0" destOrd="0" presId="urn:microsoft.com/office/officeart/2005/8/layout/hList9"/>
    <dgm:cxn modelId="{7D8D9872-8F3C-4F5F-BAD8-642103AAA8FE}" type="presParOf" srcId="{4E9DADDC-B963-46B5-9A81-DD4C09C38110}" destId="{2AECA4C3-1ECF-4E2F-B9C5-9537039F61BA}" srcOrd="1" destOrd="0" presId="urn:microsoft.com/office/officeart/2005/8/layout/hList9"/>
    <dgm:cxn modelId="{6ABC3644-0A11-4CA8-B583-A676D67FCCA0}" type="presParOf" srcId="{24AE46A0-2B63-4C2E-A615-E66E2F397D5A}" destId="{86F134D2-01A8-458F-9973-FECF9B51CA34}" srcOrd="2" destOrd="0" presId="urn:microsoft.com/office/officeart/2005/8/layout/hList9"/>
    <dgm:cxn modelId="{77348622-DEB8-4D1D-BC84-C07E0BF86F83}" type="presParOf" srcId="{86F134D2-01A8-458F-9973-FECF9B51CA34}" destId="{72EFA3FA-DC89-4F6B-8584-72F0190F843B}" srcOrd="0" destOrd="0" presId="urn:microsoft.com/office/officeart/2005/8/layout/hList9"/>
    <dgm:cxn modelId="{611D4851-9186-4CE8-B840-A65F2BA6F712}" type="presParOf" srcId="{86F134D2-01A8-458F-9973-FECF9B51CA34}" destId="{4F8A693B-F429-4DFA-A328-ECBFAD944073}" srcOrd="1" destOrd="0" presId="urn:microsoft.com/office/officeart/2005/8/layout/hList9"/>
    <dgm:cxn modelId="{02756925-CB9E-41A9-B9CD-9F10745EC40E}" type="presParOf" srcId="{24AE46A0-2B63-4C2E-A615-E66E2F397D5A}" destId="{51F5DDF0-599D-4A30-BB49-F7E2D206EBF5}" srcOrd="3" destOrd="0" presId="urn:microsoft.com/office/officeart/2005/8/layout/hList9"/>
    <dgm:cxn modelId="{A8C0B536-EC26-4B4B-AA97-88F70FC8099C}" type="presParOf" srcId="{51F5DDF0-599D-4A30-BB49-F7E2D206EBF5}" destId="{79A2E4F4-0FDE-47DC-8EFF-700FE104658F}" srcOrd="0" destOrd="0" presId="urn:microsoft.com/office/officeart/2005/8/layout/hList9"/>
    <dgm:cxn modelId="{9FC20957-9E93-46ED-9B60-62FDDADD006E}" type="presParOf" srcId="{51F5DDF0-599D-4A30-BB49-F7E2D206EBF5}" destId="{5839C4DA-611A-4D5E-9F1A-343AA1E26C36}" srcOrd="1" destOrd="0" presId="urn:microsoft.com/office/officeart/2005/8/layout/hList9"/>
    <dgm:cxn modelId="{D46D740B-9046-4296-8108-5C365F7AD851}" type="presParOf" srcId="{D494F035-69FA-47C8-AFFB-7D245AF991D2}" destId="{E3F9B2AD-7B90-4640-967B-83EB11093AD6}" srcOrd="7" destOrd="0" presId="urn:microsoft.com/office/officeart/2005/8/layout/hList9"/>
    <dgm:cxn modelId="{FBEDA9CC-5596-406B-9654-35D4BA77FFF8}" type="presParOf" srcId="{D494F035-69FA-47C8-AFFB-7D245AF991D2}" destId="{40BEDDB5-ACF1-45AB-8E36-3C1EB9D35C1A}" srcOrd="8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B46F4E-333F-4D5B-BACA-AF9FCFA04277}">
      <dsp:nvSpPr>
        <dsp:cNvPr id="0" name=""/>
        <dsp:cNvSpPr/>
      </dsp:nvSpPr>
      <dsp:spPr>
        <a:xfrm>
          <a:off x="942920" y="659537"/>
          <a:ext cx="2465512" cy="1644496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z="-152400" extrusionH="63500" prstMaterial="matte">
          <a:bevelT w="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170688" rIns="170688" bIns="170688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2400" kern="1200" dirty="0" smtClean="0"/>
            <a:t>Opsta bolnica Sombor </a:t>
          </a:r>
          <a:r>
            <a:rPr lang="sr-Latn-RS" sz="2400" kern="1200" dirty="0" smtClean="0"/>
            <a:t>178</a:t>
          </a:r>
          <a:endParaRPr lang="sr-Latn-RS" sz="2400" kern="1200" dirty="0"/>
        </a:p>
      </dsp:txBody>
      <dsp:txXfrm>
        <a:off x="1337402" y="659537"/>
        <a:ext cx="2071030" cy="1644496"/>
      </dsp:txXfrm>
    </dsp:sp>
    <dsp:sp modelId="{E77B5E46-8E8F-4E9B-AD6B-2F7666C52D67}">
      <dsp:nvSpPr>
        <dsp:cNvPr id="0" name=""/>
        <dsp:cNvSpPr/>
      </dsp:nvSpPr>
      <dsp:spPr>
        <a:xfrm>
          <a:off x="942920" y="2304034"/>
          <a:ext cx="2465512" cy="1644496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z="-152400" extrusionH="63500" prstMaterial="matte">
          <a:bevelT w="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170688" rIns="170688" bIns="170688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r-Latn-RS" sz="2400" kern="1200" dirty="0"/>
        </a:p>
      </dsp:txBody>
      <dsp:txXfrm>
        <a:off x="1337402" y="2304034"/>
        <a:ext cx="2071030" cy="1644496"/>
      </dsp:txXfrm>
    </dsp:sp>
    <dsp:sp modelId="{C79972BC-D16D-4C4C-8374-0B81B9D84F1C}">
      <dsp:nvSpPr>
        <dsp:cNvPr id="0" name=""/>
        <dsp:cNvSpPr/>
      </dsp:nvSpPr>
      <dsp:spPr>
        <a:xfrm>
          <a:off x="17925" y="0"/>
          <a:ext cx="2417533" cy="104227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2400" kern="1200" dirty="0" smtClean="0"/>
            <a:t>ustanove</a:t>
          </a:r>
          <a:endParaRPr lang="sr-Latn-RS" sz="2400" kern="1200" dirty="0"/>
        </a:p>
      </dsp:txBody>
      <dsp:txXfrm>
        <a:off x="371965" y="152637"/>
        <a:ext cx="1709453" cy="736996"/>
      </dsp:txXfrm>
    </dsp:sp>
    <dsp:sp modelId="{0619F88D-42A3-402F-A33A-D54475814FFD}">
      <dsp:nvSpPr>
        <dsp:cNvPr id="0" name=""/>
        <dsp:cNvSpPr/>
      </dsp:nvSpPr>
      <dsp:spPr>
        <a:xfrm>
          <a:off x="4450555" y="1148709"/>
          <a:ext cx="5369996" cy="1644496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z="-152400" extrusionH="63500" prstMaterial="matte">
          <a:bevelT w="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170688" rIns="170688" bIns="170688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2400" kern="1200" dirty="0" smtClean="0"/>
            <a:t>Ginekolosko-akusersko 11,8% (26)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2400" kern="1200" dirty="0" smtClean="0"/>
            <a:t>Hirursko 33% (73)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2400" kern="1200" dirty="0" smtClean="0"/>
            <a:t>Internisticko 34,4%(76)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2400" kern="1200" dirty="0" smtClean="0"/>
            <a:t>Rehabilitacija </a:t>
          </a:r>
          <a:r>
            <a:rPr lang="sr-Latn-RS" sz="2400" kern="1200" dirty="0" smtClean="0"/>
            <a:t>1,7 % ( 3)</a:t>
          </a:r>
          <a:endParaRPr lang="sr-Latn-RS" sz="2400" kern="1200" dirty="0" smtClean="0"/>
        </a:p>
      </dsp:txBody>
      <dsp:txXfrm>
        <a:off x="5309755" y="1148709"/>
        <a:ext cx="4510796" cy="1644496"/>
      </dsp:txXfrm>
    </dsp:sp>
    <dsp:sp modelId="{72EFA3FA-DC89-4F6B-8584-72F0190F843B}">
      <dsp:nvSpPr>
        <dsp:cNvPr id="0" name=""/>
        <dsp:cNvSpPr/>
      </dsp:nvSpPr>
      <dsp:spPr>
        <a:xfrm>
          <a:off x="7104516" y="3090564"/>
          <a:ext cx="3638652" cy="1644496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z="-152400" extrusionH="63500" prstMaterial="matte">
          <a:bevelT w="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199136" rIns="199136" bIns="199136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pol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Muski </a:t>
          </a:r>
          <a:r>
            <a:rPr lang="sr-Latn-RS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47,2%</a:t>
          </a:r>
          <a:endParaRPr lang="sr-Latn-RS" sz="2800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Zenski </a:t>
          </a:r>
          <a:r>
            <a:rPr lang="sr-Latn-RS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51,1%</a:t>
          </a:r>
          <a:endParaRPr lang="sr-Latn-RS" sz="6500" kern="1200" dirty="0"/>
        </a:p>
      </dsp:txBody>
      <dsp:txXfrm>
        <a:off x="7686700" y="3090564"/>
        <a:ext cx="3056468" cy="1644496"/>
      </dsp:txXfrm>
    </dsp:sp>
    <dsp:sp modelId="{79A2E4F4-0FDE-47DC-8EFF-700FE104658F}">
      <dsp:nvSpPr>
        <dsp:cNvPr id="0" name=""/>
        <dsp:cNvSpPr/>
      </dsp:nvSpPr>
      <dsp:spPr>
        <a:xfrm>
          <a:off x="3105127" y="3950599"/>
          <a:ext cx="3638652" cy="1644496"/>
        </a:xfrm>
        <a:prstGeom prst="rect">
          <a:avLst/>
        </a:prstGeom>
        <a:solidFill>
          <a:schemeClr val="accent6">
            <a:tint val="40000"/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z="-152400" extrusionH="63500" prstMaterial="matte">
          <a:bevelT w="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199136" rIns="199136" bIns="199136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2800" kern="1200" dirty="0" smtClean="0"/>
            <a:t>Godine 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2800" kern="1200" dirty="0" smtClean="0"/>
            <a:t>od 15 do 86</a:t>
          </a:r>
          <a:endParaRPr lang="sr-Latn-RS" sz="2800" kern="1200" dirty="0"/>
        </a:p>
      </dsp:txBody>
      <dsp:txXfrm>
        <a:off x="3687311" y="3950599"/>
        <a:ext cx="3056468" cy="1644496"/>
      </dsp:txXfrm>
    </dsp:sp>
    <dsp:sp modelId="{40BEDDB5-ACF1-45AB-8E36-3C1EB9D35C1A}">
      <dsp:nvSpPr>
        <dsp:cNvPr id="0" name=""/>
        <dsp:cNvSpPr/>
      </dsp:nvSpPr>
      <dsp:spPr>
        <a:xfrm>
          <a:off x="3628088" y="0"/>
          <a:ext cx="2398055" cy="822527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RS" sz="2800" kern="1200" dirty="0" smtClean="0"/>
            <a:t>odeljenja</a:t>
          </a:r>
          <a:endParaRPr lang="sr-Latn-RS" sz="2800" kern="1200" dirty="0"/>
        </a:p>
      </dsp:txBody>
      <dsp:txXfrm>
        <a:off x="3979275" y="120456"/>
        <a:ext cx="1695681" cy="5816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9/2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5DA47-C07E-41F1-9916-4C4B34460948}" type="datetimeFigureOut">
              <a:rPr lang="sr-Latn-RS" smtClean="0"/>
              <a:t>20.6.2016.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043D0-DC4C-43C1-ADB0-B1560A75C3CE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247897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5DA47-C07E-41F1-9916-4C4B34460948}" type="datetimeFigureOut">
              <a:rPr lang="sr-Latn-RS" smtClean="0"/>
              <a:t>20.6.2016.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043D0-DC4C-43C1-ADB0-B1560A75C3CE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002985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5DA47-C07E-41F1-9916-4C4B34460948}" type="datetimeFigureOut">
              <a:rPr lang="sr-Latn-RS" smtClean="0"/>
              <a:t>20.6.2016.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043D0-DC4C-43C1-ADB0-B1560A75C3CE}" type="slidenum">
              <a:rPr lang="sr-Latn-RS" smtClean="0"/>
              <a:t>‹#›</a:t>
            </a:fld>
            <a:endParaRPr lang="sr-Latn-R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051728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5DA47-C07E-41F1-9916-4C4B34460948}" type="datetimeFigureOut">
              <a:rPr lang="sr-Latn-RS" smtClean="0"/>
              <a:t>20.6.2016.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043D0-DC4C-43C1-ADB0-B1560A75C3CE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0749155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5DA47-C07E-41F1-9916-4C4B34460948}" type="datetimeFigureOut">
              <a:rPr lang="sr-Latn-RS" smtClean="0"/>
              <a:t>20.6.2016.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043D0-DC4C-43C1-ADB0-B1560A75C3CE}" type="slidenum">
              <a:rPr lang="sr-Latn-RS" smtClean="0"/>
              <a:t>‹#›</a:t>
            </a:fld>
            <a:endParaRPr lang="sr-Latn-R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642626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5DA47-C07E-41F1-9916-4C4B34460948}" type="datetimeFigureOut">
              <a:rPr lang="sr-Latn-RS" smtClean="0"/>
              <a:t>20.6.2016.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043D0-DC4C-43C1-ADB0-B1560A75C3CE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3042578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5DA47-C07E-41F1-9916-4C4B34460948}" type="datetimeFigureOut">
              <a:rPr lang="sr-Latn-RS" smtClean="0"/>
              <a:t>20.6.2016.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043D0-DC4C-43C1-ADB0-B1560A75C3CE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0163924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5DA47-C07E-41F1-9916-4C4B34460948}" type="datetimeFigureOut">
              <a:rPr lang="sr-Latn-RS" smtClean="0"/>
              <a:t>20.6.2016.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043D0-DC4C-43C1-ADB0-B1560A75C3CE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188576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5DA47-C07E-41F1-9916-4C4B34460948}" type="datetimeFigureOut">
              <a:rPr lang="sr-Latn-RS" smtClean="0"/>
              <a:t>20.6.2016.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043D0-DC4C-43C1-ADB0-B1560A75C3CE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119587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5DA47-C07E-41F1-9916-4C4B34460948}" type="datetimeFigureOut">
              <a:rPr lang="sr-Latn-RS" smtClean="0"/>
              <a:t>20.6.2016.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043D0-DC4C-43C1-ADB0-B1560A75C3CE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16016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5DA47-C07E-41F1-9916-4C4B34460948}" type="datetimeFigureOut">
              <a:rPr lang="sr-Latn-RS" smtClean="0"/>
              <a:t>20.6.2016.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043D0-DC4C-43C1-ADB0-B1560A75C3CE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635583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5DA47-C07E-41F1-9916-4C4B34460948}" type="datetimeFigureOut">
              <a:rPr lang="sr-Latn-RS" smtClean="0"/>
              <a:t>20.6.2016.</a:t>
            </a:fld>
            <a:endParaRPr lang="sr-Latn-R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043D0-DC4C-43C1-ADB0-B1560A75C3CE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124713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5DA47-C07E-41F1-9916-4C4B34460948}" type="datetimeFigureOut">
              <a:rPr lang="sr-Latn-RS" smtClean="0"/>
              <a:t>20.6.2016.</a:t>
            </a:fld>
            <a:endParaRPr lang="sr-Latn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043D0-DC4C-43C1-ADB0-B1560A75C3CE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572741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5DA47-C07E-41F1-9916-4C4B34460948}" type="datetimeFigureOut">
              <a:rPr lang="sr-Latn-RS" smtClean="0"/>
              <a:t>20.6.2016.</a:t>
            </a:fld>
            <a:endParaRPr lang="sr-Latn-R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043D0-DC4C-43C1-ADB0-B1560A75C3CE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111682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5DA47-C07E-41F1-9916-4C4B34460948}" type="datetimeFigureOut">
              <a:rPr lang="sr-Latn-RS" smtClean="0"/>
              <a:t>20.6.2016.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043D0-DC4C-43C1-ADB0-B1560A75C3CE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756072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043D0-DC4C-43C1-ADB0-B1560A75C3CE}" type="slidenum">
              <a:rPr lang="sr-Latn-RS" smtClean="0"/>
              <a:t>‹#›</a:t>
            </a:fld>
            <a:endParaRPr lang="sr-Latn-R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5DA47-C07E-41F1-9916-4C4B34460948}" type="datetimeFigureOut">
              <a:rPr lang="sr-Latn-RS" smtClean="0"/>
              <a:t>20.6.2016.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731858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05DA47-C07E-41F1-9916-4C4B34460948}" type="datetimeFigureOut">
              <a:rPr lang="sr-Latn-RS" smtClean="0"/>
              <a:t>20.6.2016.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30043D0-DC4C-43C1-ADB0-B1560A75C3CE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4066394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  <p:sldLayoutId id="2147483741" r:id="rId12"/>
    <p:sldLayoutId id="2147483742" r:id="rId13"/>
    <p:sldLayoutId id="2147483743" r:id="rId14"/>
    <p:sldLayoutId id="2147483744" r:id="rId15"/>
    <p:sldLayoutId id="214748374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r-Latn-RS" sz="32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Zadovoljstvo bolnickim lecenjem </a:t>
            </a:r>
            <a:br>
              <a:rPr lang="sr-Latn-RS" sz="32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Latn-RS" sz="32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Sombor</a:t>
            </a:r>
            <a:endParaRPr lang="sr-Latn-RS" sz="32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RS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2015</a:t>
            </a:r>
            <a:endParaRPr lang="sr-Latn-RS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9481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9000">
              <a:schemeClr val="bg1">
                <a:lumMod val="85000"/>
              </a:schemeClr>
            </a:gs>
            <a:gs pos="100000">
              <a:schemeClr val="accent3">
                <a:lumMod val="20000"/>
                <a:lumOff val="80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29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447" y="753533"/>
            <a:ext cx="9601196" cy="632356"/>
          </a:xfrm>
          <a:gradFill>
            <a:gsLst>
              <a:gs pos="59000">
                <a:schemeClr val="bg1">
                  <a:lumMod val="85000"/>
                </a:schemeClr>
              </a:gs>
              <a:gs pos="100000">
                <a:schemeClr val="accent3">
                  <a:lumMod val="20000"/>
                  <a:lumOff val="80000"/>
                </a:schemeClr>
              </a:gs>
              <a:gs pos="100000">
                <a:schemeClr val="accent1">
                  <a:lumMod val="45000"/>
                  <a:lumOff val="55000"/>
                </a:schemeClr>
              </a:gs>
              <a:gs pos="29000">
                <a:schemeClr val="accent1">
                  <a:lumMod val="30000"/>
                  <a:lumOff val="70000"/>
                </a:schemeClr>
              </a:gs>
            </a:gsLst>
            <a:path path="circle">
              <a:fillToRect l="100000" t="100000"/>
            </a:path>
          </a:gradFill>
        </p:spPr>
        <p:txBody>
          <a:bodyPr>
            <a:normAutofit/>
          </a:bodyPr>
          <a:lstStyle/>
          <a:p>
            <a:r>
              <a:rPr lang="sr-Latn-R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Zadovoljstvo bolnickim tretmanom- organizacija poseta</a:t>
            </a:r>
            <a:endParaRPr lang="sr-Latn-RS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9415904"/>
              </p:ext>
            </p:extLst>
          </p:nvPr>
        </p:nvGraphicFramePr>
        <p:xfrm>
          <a:off x="1295400" y="1614488"/>
          <a:ext cx="9601200" cy="43862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099267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9000">
              <a:schemeClr val="bg1">
                <a:lumMod val="85000"/>
              </a:schemeClr>
            </a:gs>
            <a:gs pos="100000">
              <a:schemeClr val="accent3">
                <a:lumMod val="20000"/>
                <a:lumOff val="80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29000">
              <a:schemeClr val="accent1">
                <a:lumMod val="30000"/>
                <a:lumOff val="70000"/>
              </a:schemeClr>
            </a:gs>
          </a:gsLst>
          <a:path path="circle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300412" y="2114550"/>
            <a:ext cx="3914775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perspectiveHeroicExtremeRightFacing"/>
              <a:lightRig rig="threePt" dir="t"/>
            </a:scene3d>
          </a:bodyPr>
          <a:lstStyle/>
          <a:p>
            <a:pPr algn="ctr"/>
            <a:r>
              <a:rPr lang="sr-Latn-RS" sz="5400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HVALA</a:t>
            </a:r>
            <a:endParaRPr lang="en-US" sz="5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741627" y="5528165"/>
            <a:ext cx="3762568" cy="830997"/>
          </a:xfrm>
          <a:prstGeom prst="rect">
            <a:avLst/>
          </a:prstGeom>
          <a:gradFill>
            <a:gsLst>
              <a:gs pos="59000">
                <a:schemeClr val="bg1">
                  <a:lumMod val="85000"/>
                </a:schemeClr>
              </a:gs>
              <a:gs pos="100000">
                <a:schemeClr val="accent3">
                  <a:lumMod val="20000"/>
                  <a:lumOff val="80000"/>
                </a:schemeClr>
              </a:gs>
              <a:gs pos="100000">
                <a:schemeClr val="accent1">
                  <a:lumMod val="45000"/>
                  <a:lumOff val="55000"/>
                </a:schemeClr>
              </a:gs>
              <a:gs pos="29000">
                <a:schemeClr val="accent1">
                  <a:lumMod val="30000"/>
                  <a:lumOff val="70000"/>
                </a:schemeClr>
              </a:gs>
            </a:gsLst>
            <a:path path="circle">
              <a:fillToRect r="100000" b="100000"/>
            </a:path>
          </a:gradFill>
        </p:spPr>
        <p:txBody>
          <a:bodyPr wrap="none" rtlCol="0">
            <a:spAutoFit/>
          </a:bodyPr>
          <a:lstStyle/>
          <a:p>
            <a:r>
              <a:rPr lang="sr-Latn-RS" sz="2400" dirty="0" smtClean="0">
                <a:solidFill>
                  <a:srgbClr val="0070C0"/>
                </a:solidFill>
                <a:latin typeface="Brush Script MT" panose="03060802040406070304" pitchFamily="66" charset="0"/>
              </a:rPr>
              <a:t>Davorka Bosnic</a:t>
            </a:r>
          </a:p>
          <a:p>
            <a:r>
              <a:rPr lang="sr-Latn-RS" sz="2400" dirty="0" smtClean="0">
                <a:solidFill>
                  <a:srgbClr val="0070C0"/>
                </a:solidFill>
                <a:latin typeface="Brush Script MT" panose="03060802040406070304" pitchFamily="66" charset="0"/>
              </a:rPr>
              <a:t>Dipl.psiholog ZZJZ Sombor;2016.</a:t>
            </a:r>
            <a:endParaRPr lang="sr-Latn-RS" sz="2400" dirty="0">
              <a:solidFill>
                <a:srgbClr val="0070C0"/>
              </a:solidFill>
              <a:latin typeface="Brush Script MT" panose="03060802040406070304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814110" y="2967335"/>
            <a:ext cx="2563779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Stop">
              <a:avLst/>
            </a:prstTxWarp>
            <a:spAutoFit/>
          </a:bodyPr>
          <a:lstStyle/>
          <a:p>
            <a:pPr algn="ctr"/>
            <a:r>
              <a:rPr lang="sr-Latn-RS" sz="5400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  <a:reflection blurRad="6350" stA="50000" endA="300" endPos="50000" dist="29997" dir="5400000" sy="-100000" algn="bl" rotWithShape="0"/>
                </a:effectLst>
              </a:rPr>
              <a:t>HVALA</a:t>
            </a:r>
            <a:endParaRPr lang="sr-Latn-RS" sz="5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  <a:reflection blurRad="6350" stA="50000" endA="300" endPos="50000" dist="29997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656521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1295402" y="982132"/>
            <a:ext cx="9601196" cy="45719"/>
          </a:xfrm>
        </p:spPr>
        <p:txBody>
          <a:bodyPr>
            <a:normAutofit fontScale="90000"/>
          </a:bodyPr>
          <a:lstStyle/>
          <a:p>
            <a:endParaRPr lang="sr-Latn-RS" sz="800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4826303"/>
              </p:ext>
            </p:extLst>
          </p:nvPr>
        </p:nvGraphicFramePr>
        <p:xfrm>
          <a:off x="684028" y="1262904"/>
          <a:ext cx="10823943" cy="5595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4" name="Rectangle 13"/>
          <p:cNvSpPr/>
          <p:nvPr/>
        </p:nvSpPr>
        <p:spPr>
          <a:xfrm>
            <a:off x="5826643" y="747079"/>
            <a:ext cx="6026886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sr-Latn-RS" sz="2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62,4% </a:t>
            </a:r>
            <a:r>
              <a:rPr lang="sr-Latn-RS" sz="2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sa srednjom strucnom spremom</a:t>
            </a:r>
          </a:p>
          <a:p>
            <a:pPr algn="ctr"/>
            <a:r>
              <a:rPr lang="sr-Latn-RS" sz="2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41,6% </a:t>
            </a:r>
            <a:r>
              <a:rPr lang="sr-Latn-RS" sz="2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osrednjeg mat stanja</a:t>
            </a:r>
            <a:endParaRPr lang="sr-Latn-R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8579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872" y="769482"/>
            <a:ext cx="9601196" cy="548956"/>
          </a:xfrm>
        </p:spPr>
        <p:txBody>
          <a:bodyPr>
            <a:normAutofit/>
          </a:bodyPr>
          <a:lstStyle/>
          <a:p>
            <a:r>
              <a:rPr lang="sr-Latn-R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Zadovoljstvo...</a:t>
            </a:r>
            <a:endParaRPr lang="sr-Latn-R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736074"/>
              </p:ext>
            </p:extLst>
          </p:nvPr>
        </p:nvGraphicFramePr>
        <p:xfrm>
          <a:off x="750626" y="1531089"/>
          <a:ext cx="10145973" cy="43442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47563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664" y="812013"/>
            <a:ext cx="10334847" cy="761608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51000">
                <a:schemeClr val="accent6">
                  <a:lumMod val="60000"/>
                  <a:lumOff val="40000"/>
                </a:schemeClr>
              </a:gs>
              <a:gs pos="0">
                <a:schemeClr val="accent6">
                  <a:lumMod val="7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path path="circle">
              <a:fillToRect l="100000" t="100000"/>
            </a:path>
          </a:gradFill>
        </p:spPr>
        <p:txBody>
          <a:bodyPr>
            <a:normAutofit/>
          </a:bodyPr>
          <a:lstStyle/>
          <a:p>
            <a:r>
              <a:rPr lang="sr-Latn-R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 li ste upoznati s pravima i obavezama o...</a:t>
            </a:r>
            <a:endParaRPr lang="sr-Latn-RS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326040"/>
              </p:ext>
            </p:extLst>
          </p:nvPr>
        </p:nvGraphicFramePr>
        <p:xfrm>
          <a:off x="914399" y="1382233"/>
          <a:ext cx="10313581" cy="46995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66473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4137" y="726951"/>
            <a:ext cx="9601196" cy="612752"/>
          </a:xfrm>
        </p:spPr>
        <p:txBody>
          <a:bodyPr>
            <a:normAutofit/>
          </a:bodyPr>
          <a:lstStyle/>
          <a:p>
            <a:r>
              <a:rPr lang="sr-Latn-R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Sestrinska nega :  da li ste zadovoljni...</a:t>
            </a:r>
            <a:endParaRPr lang="sr-Latn-R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1972348"/>
              </p:ext>
            </p:extLst>
          </p:nvPr>
        </p:nvGraphicFramePr>
        <p:xfrm>
          <a:off x="850605" y="1594885"/>
          <a:ext cx="10045995" cy="42804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63364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540" y="548193"/>
            <a:ext cx="3690935" cy="280483"/>
          </a:xfrm>
        </p:spPr>
        <p:txBody>
          <a:bodyPr>
            <a:noAutofit/>
          </a:bodyPr>
          <a:lstStyle/>
          <a:p>
            <a:r>
              <a:rPr lang="sr-Latn-RS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Zadovoljstvo uslugama  lekara...</a:t>
            </a:r>
            <a:endParaRPr lang="sr-Latn-RS" sz="2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3125521"/>
              </p:ext>
            </p:extLst>
          </p:nvPr>
        </p:nvGraphicFramePr>
        <p:xfrm>
          <a:off x="1404831" y="1000124"/>
          <a:ext cx="9839432" cy="5229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88446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2" y="685800"/>
            <a:ext cx="9601196" cy="785813"/>
          </a:xfrm>
        </p:spPr>
        <p:txBody>
          <a:bodyPr>
            <a:normAutofit/>
          </a:bodyPr>
          <a:lstStyle/>
          <a:p>
            <a:r>
              <a:rPr lang="sr-Latn-RS" sz="2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Zadovoljstvo sluzbama</a:t>
            </a:r>
            <a:endParaRPr lang="sr-Latn-RS" sz="2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8523935"/>
              </p:ext>
            </p:extLst>
          </p:nvPr>
        </p:nvGraphicFramePr>
        <p:xfrm>
          <a:off x="1052514" y="1257300"/>
          <a:ext cx="10415583" cy="49291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44581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2" y="982133"/>
            <a:ext cx="9601196" cy="446618"/>
          </a:xfrm>
        </p:spPr>
        <p:txBody>
          <a:bodyPr>
            <a:noAutofit/>
          </a:bodyPr>
          <a:lstStyle/>
          <a:p>
            <a:r>
              <a:rPr lang="sr-Latn-R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Boravak u bolnici..zadovoljstvo-ishrana</a:t>
            </a:r>
            <a:endParaRPr lang="sr-Latn-RS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8823370"/>
              </p:ext>
            </p:extLst>
          </p:nvPr>
        </p:nvGraphicFramePr>
        <p:xfrm>
          <a:off x="1295400" y="1428751"/>
          <a:ext cx="9601200" cy="47434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70879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32338"/>
          </a:xfrm>
          <a:gradFill flip="none" rotWithShape="1">
            <a:gsLst>
              <a:gs pos="59000">
                <a:schemeClr val="bg1">
                  <a:lumMod val="85000"/>
                </a:schemeClr>
              </a:gs>
              <a:gs pos="100000">
                <a:schemeClr val="accent3">
                  <a:lumMod val="20000"/>
                  <a:lumOff val="80000"/>
                </a:schemeClr>
              </a:gs>
              <a:gs pos="100000">
                <a:schemeClr val="accent1">
                  <a:lumMod val="45000"/>
                  <a:lumOff val="55000"/>
                </a:schemeClr>
              </a:gs>
              <a:gs pos="29000">
                <a:schemeClr val="accent1">
                  <a:lumMod val="30000"/>
                  <a:lumOff val="7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>
            <a:normAutofit/>
          </a:bodyPr>
          <a:lstStyle/>
          <a:p>
            <a:r>
              <a:rPr lang="sr-Latn-R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Bolnicki uslovi-smestaj</a:t>
            </a:r>
            <a:endParaRPr lang="sr-Latn-RS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1201352"/>
              </p:ext>
            </p:extLst>
          </p:nvPr>
        </p:nvGraphicFramePr>
        <p:xfrm>
          <a:off x="1295400" y="2014539"/>
          <a:ext cx="9601200" cy="3860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9762947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1402</TotalTime>
  <Words>102</Words>
  <Application>Microsoft Office PowerPoint</Application>
  <PresentationFormat>Widescreen</PresentationFormat>
  <Paragraphs>28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Brush Script MT</vt:lpstr>
      <vt:lpstr>Times New Roman</vt:lpstr>
      <vt:lpstr>Trebuchet MS</vt:lpstr>
      <vt:lpstr>Wingdings 3</vt:lpstr>
      <vt:lpstr>Facet</vt:lpstr>
      <vt:lpstr>Zadovoljstvo bolnickim lecenjem  Sombor</vt:lpstr>
      <vt:lpstr>PowerPoint Presentation</vt:lpstr>
      <vt:lpstr>Zadovoljstvo...</vt:lpstr>
      <vt:lpstr>Da li ste upoznati s pravima i obavezama o...</vt:lpstr>
      <vt:lpstr>Sestrinska nega :  da li ste zadovoljni...</vt:lpstr>
      <vt:lpstr>Zadovoljstvo uslugama  lekara...</vt:lpstr>
      <vt:lpstr>Zadovoljstvo sluzbama</vt:lpstr>
      <vt:lpstr>Boravak u bolnici..zadovoljstvo-ishrana</vt:lpstr>
      <vt:lpstr>Bolnicki uslovi-smestaj</vt:lpstr>
      <vt:lpstr>Zadovoljstvo bolnickim tretmanom- organizacija poseta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Zadovoljstvo bolnickim lecenjem Zapadno backog Okruga</dc:title>
  <dc:creator>Korisnik</dc:creator>
  <cp:lastModifiedBy>Korisnik</cp:lastModifiedBy>
  <cp:revision>44</cp:revision>
  <dcterms:created xsi:type="dcterms:W3CDTF">2016-02-02T07:41:58Z</dcterms:created>
  <dcterms:modified xsi:type="dcterms:W3CDTF">2016-06-20T09:03:03Z</dcterms:modified>
</cp:coreProperties>
</file>