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08AC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nezadovoljni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  <a:effectLst>
              <a:glow rad="25400">
                <a:schemeClr val="tx1">
                  <a:lumMod val="75000"/>
                  <a:lumOff val="25000"/>
                </a:schemeClr>
              </a:glow>
              <a:innerShdw blurRad="190500" dir="18000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procedurom prijema</c:v>
                </c:pt>
                <c:pt idx="1">
                  <c:v>ljubaznoscu osoblja</c:v>
                </c:pt>
                <c:pt idx="2">
                  <c:v>vremenom cekanja na salteru</c:v>
                </c:pt>
                <c:pt idx="3">
                  <c:v>objasnjenjem procedura</c:v>
                </c:pt>
                <c:pt idx="4">
                  <c:v>vremenom do smestanja u sobu</c:v>
                </c:pt>
                <c:pt idx="5">
                  <c:v>opsti utisak pri otpustu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</c:v>
                </c:pt>
                <c:pt idx="2">
                  <c:v>4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nezadovoljni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innerShdw blurRad="2159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procedurom prijema</c:v>
                </c:pt>
                <c:pt idx="1">
                  <c:v>ljubaznoscu osoblja</c:v>
                </c:pt>
                <c:pt idx="2">
                  <c:v>vremenom cekanja na salteru</c:v>
                </c:pt>
                <c:pt idx="3">
                  <c:v>objasnjenjem procedura</c:v>
                </c:pt>
                <c:pt idx="4">
                  <c:v>vremenom do smestanja u sobu</c:v>
                </c:pt>
                <c:pt idx="5">
                  <c:v>opsti utisak pri otpustu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3</c:v>
                </c:pt>
                <c:pt idx="1">
                  <c:v>3</c:v>
                </c:pt>
                <c:pt idx="2">
                  <c:v>6</c:v>
                </c:pt>
                <c:pt idx="3">
                  <c:v>4</c:v>
                </c:pt>
                <c:pt idx="4">
                  <c:v>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ni-ni</c:v>
                </c:pt>
              </c:strCache>
            </c:strRef>
          </c:tx>
          <c:spPr>
            <a:solidFill>
              <a:srgbClr val="CC00FF"/>
            </a:solidFill>
            <a:ln>
              <a:noFill/>
            </a:ln>
            <a:effectLst>
              <a:innerShdw blurRad="2032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procedurom prijema</c:v>
                </c:pt>
                <c:pt idx="1">
                  <c:v>ljubaznoscu osoblja</c:v>
                </c:pt>
                <c:pt idx="2">
                  <c:v>vremenom cekanja na salteru</c:v>
                </c:pt>
                <c:pt idx="3">
                  <c:v>objasnjenjem procedura</c:v>
                </c:pt>
                <c:pt idx="4">
                  <c:v>vremenom do smestanja u sobu</c:v>
                </c:pt>
                <c:pt idx="5">
                  <c:v>opsti utisak pri otpustu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21</c:v>
                </c:pt>
                <c:pt idx="1">
                  <c:v>8</c:v>
                </c:pt>
                <c:pt idx="2">
                  <c:v>28</c:v>
                </c:pt>
                <c:pt idx="3">
                  <c:v>25</c:v>
                </c:pt>
                <c:pt idx="4">
                  <c:v>12</c:v>
                </c:pt>
                <c:pt idx="5">
                  <c:v>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zadovoljni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>
              <a:innerShdw blurRad="152400">
                <a:schemeClr val="tx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procedurom prijema</c:v>
                </c:pt>
                <c:pt idx="1">
                  <c:v>ljubaznoscu osoblja</c:v>
                </c:pt>
                <c:pt idx="2">
                  <c:v>vremenom cekanja na salteru</c:v>
                </c:pt>
                <c:pt idx="3">
                  <c:v>objasnjenjem procedura</c:v>
                </c:pt>
                <c:pt idx="4">
                  <c:v>vremenom do smestanja u sobu</c:v>
                </c:pt>
                <c:pt idx="5">
                  <c:v>opsti utisak pri otpustu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113</c:v>
                </c:pt>
                <c:pt idx="1">
                  <c:v>99</c:v>
                </c:pt>
                <c:pt idx="2">
                  <c:v>102</c:v>
                </c:pt>
                <c:pt idx="3">
                  <c:v>100</c:v>
                </c:pt>
                <c:pt idx="4">
                  <c:v>99</c:v>
                </c:pt>
                <c:pt idx="5">
                  <c:v>99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veoma zadovoljni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innerShdw blurRad="1651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procedurom prijema</c:v>
                </c:pt>
                <c:pt idx="1">
                  <c:v>ljubaznoscu osoblja</c:v>
                </c:pt>
                <c:pt idx="2">
                  <c:v>vremenom cekanja na salteru</c:v>
                </c:pt>
                <c:pt idx="3">
                  <c:v>objasnjenjem procedura</c:v>
                </c:pt>
                <c:pt idx="4">
                  <c:v>vremenom do smestanja u sobu</c:v>
                </c:pt>
                <c:pt idx="5">
                  <c:v>opsti utisak pri otpustu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0">
                  <c:v>62</c:v>
                </c:pt>
                <c:pt idx="1">
                  <c:v>86</c:v>
                </c:pt>
                <c:pt idx="2">
                  <c:v>54</c:v>
                </c:pt>
                <c:pt idx="3">
                  <c:v>66</c:v>
                </c:pt>
                <c:pt idx="4">
                  <c:v>80</c:v>
                </c:pt>
                <c:pt idx="5">
                  <c:v>71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  <a:alpha val="46000"/>
              </a:schemeClr>
            </a:solidFill>
            <a:ln>
              <a:noFill/>
            </a:ln>
            <a:effectLst>
              <a:innerShdw blurRad="254000">
                <a:prstClr val="black">
                  <a:alpha val="60000"/>
                </a:prstClr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procedurom prijema</c:v>
                </c:pt>
                <c:pt idx="1">
                  <c:v>ljubaznoscu osoblja</c:v>
                </c:pt>
                <c:pt idx="2">
                  <c:v>vremenom cekanja na salteru</c:v>
                </c:pt>
                <c:pt idx="3">
                  <c:v>objasnjenjem procedura</c:v>
                </c:pt>
                <c:pt idx="4">
                  <c:v>vremenom do smestanja u sobu</c:v>
                </c:pt>
                <c:pt idx="5">
                  <c:v>opsti utisak pri otpustu</c:v>
                </c:pt>
              </c:strCache>
            </c:strRef>
          </c:cat>
          <c:val>
            <c:numRef>
              <c:f>Sheet1!$G$2:$G$7</c:f>
              <c:numCache>
                <c:formatCode>General</c:formatCode>
                <c:ptCount val="6"/>
                <c:pt idx="0">
                  <c:v>7</c:v>
                </c:pt>
                <c:pt idx="1">
                  <c:v>11</c:v>
                </c:pt>
                <c:pt idx="2">
                  <c:v>13</c:v>
                </c:pt>
                <c:pt idx="3">
                  <c:v>12</c:v>
                </c:pt>
                <c:pt idx="4">
                  <c:v>13</c:v>
                </c:pt>
                <c:pt idx="5">
                  <c:v>26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692283648"/>
        <c:axId val="-692285280"/>
      </c:barChart>
      <c:catAx>
        <c:axId val="-6922836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1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692285280"/>
        <c:crosses val="autoZero"/>
        <c:auto val="1"/>
        <c:lblAlgn val="ctr"/>
        <c:lblOffset val="100"/>
        <c:noMultiLvlLbl val="0"/>
      </c:catAx>
      <c:valAx>
        <c:axId val="-6922852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692283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9495796721062029E-2"/>
          <c:y val="0.92912528695347041"/>
          <c:w val="0.88356869793449733"/>
          <c:h val="5.48057404612090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Latn-RS" dirty="0" smtClean="0"/>
              <a:t>Da li vas je osoblje upoznalo sa...</a:t>
            </a:r>
            <a:endParaRPr lang="sr-Latn-RS" dirty="0"/>
          </a:p>
        </c:rich>
      </c:tx>
      <c:layout>
        <c:manualLayout>
          <c:xMode val="edge"/>
          <c:yMode val="edge"/>
          <c:x val="0.45247879341169311"/>
          <c:y val="1.45932124785525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da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>
              <a:innerShdw blurRad="1397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pravom na saglasnost s procedurom</c:v>
                </c:pt>
                <c:pt idx="1">
                  <c:v>duznostima pacijenta na odeljenju</c:v>
                </c:pt>
                <c:pt idx="2">
                  <c:v>nacinom prigovora u slucaju nezadovoljstva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175</c:v>
                </c:pt>
                <c:pt idx="1">
                  <c:v>151</c:v>
                </c:pt>
                <c:pt idx="2">
                  <c:v>143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innerShdw blurRad="1778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pravom na saglasnost s procedurom</c:v>
                </c:pt>
                <c:pt idx="1">
                  <c:v>duznostima pacijenta na odeljenju</c:v>
                </c:pt>
                <c:pt idx="2">
                  <c:v>nacinom prigovora u slucaju nezadovoljstva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11</c:v>
                </c:pt>
                <c:pt idx="1">
                  <c:v>31</c:v>
                </c:pt>
                <c:pt idx="2">
                  <c:v>38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innerShdw blurRad="1524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pravom na saglasnost s procedurom</c:v>
                </c:pt>
                <c:pt idx="1">
                  <c:v>duznostima pacijenta na odeljenju</c:v>
                </c:pt>
                <c:pt idx="2">
                  <c:v>nacinom prigovora u slucaju nezadovoljstva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21</c:v>
                </c:pt>
                <c:pt idx="1">
                  <c:v>25</c:v>
                </c:pt>
                <c:pt idx="2">
                  <c:v>26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692296160"/>
        <c:axId val="-692296704"/>
      </c:barChart>
      <c:catAx>
        <c:axId val="-6922961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692296704"/>
        <c:crosses val="autoZero"/>
        <c:auto val="1"/>
        <c:lblAlgn val="ctr"/>
        <c:lblOffset val="100"/>
        <c:noMultiLvlLbl val="0"/>
      </c:catAx>
      <c:valAx>
        <c:axId val="-6922967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692296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Latn-RS" dirty="0" smtClean="0"/>
              <a:t>sestara</a:t>
            </a:r>
            <a:endParaRPr lang="sr-Latn-R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nezadovoljni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38100">
                  <a:schemeClr val="tx1">
                    <a:lumMod val="85000"/>
                    <a:lumOff val="15000"/>
                  </a:schemeClr>
                </a:glow>
                <a:innerShdw blurRad="114300">
                  <a:prstClr val="black"/>
                </a:inn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ljubaznoscu</c:v>
                </c:pt>
                <c:pt idx="1">
                  <c:v>vremenom cekanja na sestrinsku pomoc</c:v>
                </c:pt>
                <c:pt idx="2">
                  <c:v>objasnjenjem procedura,testova i tretmana</c:v>
                </c:pt>
                <c:pt idx="3">
                  <c:v>ljubaznoscu prema clanovima porodice i posetiocima</c:v>
                </c:pt>
                <c:pt idx="4">
                  <c:v>radom i negom sestara uopste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nezadovoljni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innerShdw blurRad="165100">
                  <a:prstClr val="black"/>
                </a:inn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ljubaznoscu</c:v>
                </c:pt>
                <c:pt idx="1">
                  <c:v>vremenom cekanja na sestrinsku pomoc</c:v>
                </c:pt>
                <c:pt idx="2">
                  <c:v>objasnjenjem procedura,testova i tretmana</c:v>
                </c:pt>
                <c:pt idx="3">
                  <c:v>ljubaznoscu prema clanovima porodice i posetiocima</c:v>
                </c:pt>
                <c:pt idx="4">
                  <c:v>radom i negom sestara uopste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5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ni-ni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>
              <a:innerShdw blurRad="1778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ljubaznoscu</c:v>
                </c:pt>
                <c:pt idx="1">
                  <c:v>vremenom cekanja na sestrinsku pomoc</c:v>
                </c:pt>
                <c:pt idx="2">
                  <c:v>objasnjenjem procedura,testova i tretmana</c:v>
                </c:pt>
                <c:pt idx="3">
                  <c:v>ljubaznoscu prema clanovima porodice i posetiocima</c:v>
                </c:pt>
                <c:pt idx="4">
                  <c:v>radom i negom sestara uopste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11</c:v>
                </c:pt>
                <c:pt idx="1">
                  <c:v>15</c:v>
                </c:pt>
                <c:pt idx="2">
                  <c:v>11</c:v>
                </c:pt>
                <c:pt idx="3">
                  <c:v>9</c:v>
                </c:pt>
                <c:pt idx="4">
                  <c:v>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zadovoljni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>
              <a:innerShdw blurRad="1270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ljubaznoscu</c:v>
                </c:pt>
                <c:pt idx="1">
                  <c:v>vremenom cekanja na sestrinsku pomoc</c:v>
                </c:pt>
                <c:pt idx="2">
                  <c:v>objasnjenjem procedura,testova i tretmana</c:v>
                </c:pt>
                <c:pt idx="3">
                  <c:v>ljubaznoscu prema clanovima porodice i posetiocima</c:v>
                </c:pt>
                <c:pt idx="4">
                  <c:v>radom i negom sestara uopste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77</c:v>
                </c:pt>
                <c:pt idx="1">
                  <c:v>82</c:v>
                </c:pt>
                <c:pt idx="2">
                  <c:v>84</c:v>
                </c:pt>
                <c:pt idx="3">
                  <c:v>77</c:v>
                </c:pt>
                <c:pt idx="4">
                  <c:v>75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veoma zadovoljni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innerShdw blurRad="1651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ljubaznoscu</c:v>
                </c:pt>
                <c:pt idx="1">
                  <c:v>vremenom cekanja na sestrinsku pomoc</c:v>
                </c:pt>
                <c:pt idx="2">
                  <c:v>objasnjenjem procedura,testova i tretmana</c:v>
                </c:pt>
                <c:pt idx="3">
                  <c:v>ljubaznoscu prema clanovima porodice i posetiocima</c:v>
                </c:pt>
                <c:pt idx="4">
                  <c:v>radom i negom sestara uopste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  <c:pt idx="0">
                  <c:v>108</c:v>
                </c:pt>
                <c:pt idx="1">
                  <c:v>96</c:v>
                </c:pt>
                <c:pt idx="2">
                  <c:v>93</c:v>
                </c:pt>
                <c:pt idx="3">
                  <c:v>105</c:v>
                </c:pt>
                <c:pt idx="4">
                  <c:v>112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>
              <a:innerShdw blurRad="1397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ljubaznoscu</c:v>
                </c:pt>
                <c:pt idx="1">
                  <c:v>vremenom cekanja na sestrinsku pomoc</c:v>
                </c:pt>
                <c:pt idx="2">
                  <c:v>objasnjenjem procedura,testova i tretmana</c:v>
                </c:pt>
                <c:pt idx="3">
                  <c:v>ljubaznoscu prema clanovima porodice i posetiocima</c:v>
                </c:pt>
                <c:pt idx="4">
                  <c:v>radom i negom sestara uopste</c:v>
                </c:pt>
              </c:strCache>
            </c:strRef>
          </c:cat>
          <c:val>
            <c:numRef>
              <c:f>Sheet1!$G$2:$G$6</c:f>
              <c:numCache>
                <c:formatCode>General</c:formatCode>
                <c:ptCount val="5"/>
                <c:pt idx="0">
                  <c:v>10</c:v>
                </c:pt>
                <c:pt idx="1">
                  <c:v>12</c:v>
                </c:pt>
                <c:pt idx="2">
                  <c:v>13</c:v>
                </c:pt>
                <c:pt idx="3">
                  <c:v>13</c:v>
                </c:pt>
                <c:pt idx="4">
                  <c:v>11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692294528"/>
        <c:axId val="-692291264"/>
      </c:barChart>
      <c:catAx>
        <c:axId val="-6922945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692291264"/>
        <c:crosses val="autoZero"/>
        <c:auto val="1"/>
        <c:lblAlgn val="ctr"/>
        <c:lblOffset val="100"/>
        <c:noMultiLvlLbl val="0"/>
      </c:catAx>
      <c:valAx>
        <c:axId val="-6922912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692294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sr-Latn-RS"/>
              <a:t>Zadovoljstvo...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nezadovoljni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  <a:effectLst>
              <a:glow rad="25400">
                <a:schemeClr val="tx1">
                  <a:lumMod val="65000"/>
                  <a:lumOff val="35000"/>
                </a:schemeClr>
              </a:glow>
              <a:innerShdw blurRad="152400">
                <a:prstClr val="black"/>
              </a:innerShdw>
              <a:softEdge rad="0"/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spremnoscu lekara da odgovara na pitanja</c:v>
                </c:pt>
                <c:pt idx="1">
                  <c:v>objasnjenjem testova,procedura,tretmana i rezultata</c:v>
                </c:pt>
                <c:pt idx="2">
                  <c:v>postovanjem i ljubaznoscu</c:v>
                </c:pt>
                <c:pt idx="3">
                  <c:v>sposobniscu dijagnostike</c:v>
                </c:pt>
                <c:pt idx="4">
                  <c:v>temeljnoscu u radu</c:v>
                </c:pt>
                <c:pt idx="5">
                  <c:v>uspesnoscu u lecenju</c:v>
                </c:pt>
                <c:pt idx="6">
                  <c:v>uputstvima pri otpustu</c:v>
                </c:pt>
                <c:pt idx="7">
                  <c:v>uopsteno zadovoljstvo uslugama lekara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nezadovoljni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innerShdw blurRad="1270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spremnoscu lekara da odgovara na pitanja</c:v>
                </c:pt>
                <c:pt idx="1">
                  <c:v>objasnjenjem testova,procedura,tretmana i rezultata</c:v>
                </c:pt>
                <c:pt idx="2">
                  <c:v>postovanjem i ljubaznoscu</c:v>
                </c:pt>
                <c:pt idx="3">
                  <c:v>sposobniscu dijagnostike</c:v>
                </c:pt>
                <c:pt idx="4">
                  <c:v>temeljnoscu u radu</c:v>
                </c:pt>
                <c:pt idx="5">
                  <c:v>uspesnoscu u lecenju</c:v>
                </c:pt>
                <c:pt idx="6">
                  <c:v>uputstvima pri otpustu</c:v>
                </c:pt>
                <c:pt idx="7">
                  <c:v>uopsteno zadovoljstvo uslugama lekara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9</c:v>
                </c:pt>
                <c:pt idx="1">
                  <c:v>10</c:v>
                </c:pt>
                <c:pt idx="2">
                  <c:v>4</c:v>
                </c:pt>
                <c:pt idx="3">
                  <c:v>2</c:v>
                </c:pt>
                <c:pt idx="4">
                  <c:v>4</c:v>
                </c:pt>
                <c:pt idx="5">
                  <c:v>3</c:v>
                </c:pt>
                <c:pt idx="6">
                  <c:v>14</c:v>
                </c:pt>
                <c:pt idx="7">
                  <c:v>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ni-ni</c:v>
                </c:pt>
              </c:strCache>
            </c:strRef>
          </c:tx>
          <c:spPr>
            <a:solidFill>
              <a:srgbClr val="CC00FF"/>
            </a:solidFill>
            <a:ln>
              <a:noFill/>
            </a:ln>
            <a:effectLst>
              <a:innerShdw blurRad="1397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spremnoscu lekara da odgovara na pitanja</c:v>
                </c:pt>
                <c:pt idx="1">
                  <c:v>objasnjenjem testova,procedura,tretmana i rezultata</c:v>
                </c:pt>
                <c:pt idx="2">
                  <c:v>postovanjem i ljubaznoscu</c:v>
                </c:pt>
                <c:pt idx="3">
                  <c:v>sposobniscu dijagnostike</c:v>
                </c:pt>
                <c:pt idx="4">
                  <c:v>temeljnoscu u radu</c:v>
                </c:pt>
                <c:pt idx="5">
                  <c:v>uspesnoscu u lecenju</c:v>
                </c:pt>
                <c:pt idx="6">
                  <c:v>uputstvima pri otpustu</c:v>
                </c:pt>
                <c:pt idx="7">
                  <c:v>uopsteno zadovoljstvo uslugama lekara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8"/>
                <c:pt idx="0">
                  <c:v>17</c:v>
                </c:pt>
                <c:pt idx="1">
                  <c:v>23</c:v>
                </c:pt>
                <c:pt idx="2">
                  <c:v>23</c:v>
                </c:pt>
                <c:pt idx="3">
                  <c:v>16</c:v>
                </c:pt>
                <c:pt idx="4">
                  <c:v>19</c:v>
                </c:pt>
                <c:pt idx="5">
                  <c:v>18</c:v>
                </c:pt>
                <c:pt idx="6">
                  <c:v>12</c:v>
                </c:pt>
                <c:pt idx="7">
                  <c:v>23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zadovoljni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spremnoscu lekara da odgovara na pitanja</c:v>
                </c:pt>
                <c:pt idx="1">
                  <c:v>objasnjenjem testova,procedura,tretmana i rezultata</c:v>
                </c:pt>
                <c:pt idx="2">
                  <c:v>postovanjem i ljubaznoscu</c:v>
                </c:pt>
                <c:pt idx="3">
                  <c:v>sposobniscu dijagnostike</c:v>
                </c:pt>
                <c:pt idx="4">
                  <c:v>temeljnoscu u radu</c:v>
                </c:pt>
                <c:pt idx="5">
                  <c:v>uspesnoscu u lecenju</c:v>
                </c:pt>
                <c:pt idx="6">
                  <c:v>uputstvima pri otpustu</c:v>
                </c:pt>
                <c:pt idx="7">
                  <c:v>uopsteno zadovoljstvo uslugama lekara</c:v>
                </c:pt>
              </c:strCache>
            </c:strRef>
          </c:cat>
          <c:val>
            <c:numRef>
              <c:f>Sheet1!$E$2:$E$9</c:f>
              <c:numCache>
                <c:formatCode>General</c:formatCode>
                <c:ptCount val="8"/>
                <c:pt idx="0">
                  <c:v>74</c:v>
                </c:pt>
                <c:pt idx="1">
                  <c:v>65</c:v>
                </c:pt>
                <c:pt idx="2">
                  <c:v>63</c:v>
                </c:pt>
                <c:pt idx="3">
                  <c:v>80</c:v>
                </c:pt>
                <c:pt idx="4">
                  <c:v>72</c:v>
                </c:pt>
                <c:pt idx="5">
                  <c:v>79</c:v>
                </c:pt>
                <c:pt idx="6">
                  <c:v>69</c:v>
                </c:pt>
                <c:pt idx="7">
                  <c:v>65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veoma zadovoljni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spremnoscu lekara da odgovara na pitanja</c:v>
                </c:pt>
                <c:pt idx="1">
                  <c:v>objasnjenjem testova,procedura,tretmana i rezultata</c:v>
                </c:pt>
                <c:pt idx="2">
                  <c:v>postovanjem i ljubaznoscu</c:v>
                </c:pt>
                <c:pt idx="3">
                  <c:v>sposobniscu dijagnostike</c:v>
                </c:pt>
                <c:pt idx="4">
                  <c:v>temeljnoscu u radu</c:v>
                </c:pt>
                <c:pt idx="5">
                  <c:v>uspesnoscu u lecenju</c:v>
                </c:pt>
                <c:pt idx="6">
                  <c:v>uputstvima pri otpustu</c:v>
                </c:pt>
                <c:pt idx="7">
                  <c:v>uopsteno zadovoljstvo uslugama lekara</c:v>
                </c:pt>
              </c:strCache>
            </c:strRef>
          </c:cat>
          <c:val>
            <c:numRef>
              <c:f>Sheet1!$F$2:$F$9</c:f>
              <c:numCache>
                <c:formatCode>General</c:formatCode>
                <c:ptCount val="8"/>
                <c:pt idx="0">
                  <c:v>97</c:v>
                </c:pt>
                <c:pt idx="1">
                  <c:v>95</c:v>
                </c:pt>
                <c:pt idx="2">
                  <c:v>104</c:v>
                </c:pt>
                <c:pt idx="3">
                  <c:v>97</c:v>
                </c:pt>
                <c:pt idx="4">
                  <c:v>101</c:v>
                </c:pt>
                <c:pt idx="5">
                  <c:v>94</c:v>
                </c:pt>
                <c:pt idx="6">
                  <c:v>92</c:v>
                </c:pt>
                <c:pt idx="7">
                  <c:v>103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spremnoscu lekara da odgovara na pitanja</c:v>
                </c:pt>
                <c:pt idx="1">
                  <c:v>objasnjenjem testova,procedura,tretmana i rezultata</c:v>
                </c:pt>
                <c:pt idx="2">
                  <c:v>postovanjem i ljubaznoscu</c:v>
                </c:pt>
                <c:pt idx="3">
                  <c:v>sposobniscu dijagnostike</c:v>
                </c:pt>
                <c:pt idx="4">
                  <c:v>temeljnoscu u radu</c:v>
                </c:pt>
                <c:pt idx="5">
                  <c:v>uspesnoscu u lecenju</c:v>
                </c:pt>
                <c:pt idx="6">
                  <c:v>uputstvima pri otpustu</c:v>
                </c:pt>
                <c:pt idx="7">
                  <c:v>uopsteno zadovoljstvo uslugama lekara</c:v>
                </c:pt>
              </c:strCache>
            </c:strRef>
          </c:cat>
          <c:val>
            <c:numRef>
              <c:f>Sheet1!$G$2:$G$9</c:f>
              <c:numCache>
                <c:formatCode>General</c:formatCode>
                <c:ptCount val="8"/>
                <c:pt idx="0">
                  <c:v>9</c:v>
                </c:pt>
                <c:pt idx="1">
                  <c:v>14</c:v>
                </c:pt>
                <c:pt idx="2">
                  <c:v>13</c:v>
                </c:pt>
                <c:pt idx="3">
                  <c:v>12</c:v>
                </c:pt>
                <c:pt idx="4">
                  <c:v>11</c:v>
                </c:pt>
                <c:pt idx="5">
                  <c:v>13</c:v>
                </c:pt>
                <c:pt idx="6">
                  <c:v>20</c:v>
                </c:pt>
                <c:pt idx="7">
                  <c:v>13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692287456"/>
        <c:axId val="-692284736"/>
      </c:barChart>
      <c:catAx>
        <c:axId val="-6922874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692284736"/>
        <c:crosses val="autoZero"/>
        <c:auto val="1"/>
        <c:lblAlgn val="ctr"/>
        <c:lblOffset val="100"/>
        <c:noMultiLvlLbl val="0"/>
      </c:catAx>
      <c:valAx>
        <c:axId val="-6922847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692287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sr-Latn-RS"/>
              <a:t>Zadovoljstvo...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nezadovoljni</c:v>
                </c:pt>
              </c:strCache>
            </c:strRef>
          </c:tx>
          <c:spPr>
            <a:solidFill>
              <a:srgbClr val="C00000"/>
            </a:solidFill>
            <a:ln w="31750">
              <a:solidFill>
                <a:schemeClr val="tx1">
                  <a:lumMod val="85000"/>
                  <a:lumOff val="15000"/>
                </a:schemeClr>
              </a:solidFill>
            </a:ln>
            <a:effectLst>
              <a:innerShdw blurRad="1524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laboratorijom</c:v>
                </c:pt>
                <c:pt idx="1">
                  <c:v>kardioloskom dijagnostikom</c:v>
                </c:pt>
                <c:pt idx="2">
                  <c:v>radiologijom</c:v>
                </c:pt>
                <c:pt idx="3">
                  <c:v>fizikalnom terapijom</c:v>
                </c:pt>
                <c:pt idx="4">
                  <c:v>zadovoljstvo uslugama dijagnostike uopste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1">
                  <c:v>1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nezadovoljni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laboratorijom</c:v>
                </c:pt>
                <c:pt idx="1">
                  <c:v>kardioloskom dijagnostikom</c:v>
                </c:pt>
                <c:pt idx="2">
                  <c:v>radiologijom</c:v>
                </c:pt>
                <c:pt idx="3">
                  <c:v>fizikalnom terapijom</c:v>
                </c:pt>
                <c:pt idx="4">
                  <c:v>zadovoljstvo uslugama dijagnostike uopste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ni-ni</c:v>
                </c:pt>
              </c:strCache>
            </c:strRef>
          </c:tx>
          <c:spPr>
            <a:solidFill>
              <a:srgbClr val="CC00FF"/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laboratorijom</c:v>
                </c:pt>
                <c:pt idx="1">
                  <c:v>kardioloskom dijagnostikom</c:v>
                </c:pt>
                <c:pt idx="2">
                  <c:v>radiologijom</c:v>
                </c:pt>
                <c:pt idx="3">
                  <c:v>fizikalnom terapijom</c:v>
                </c:pt>
                <c:pt idx="4">
                  <c:v>zadovoljstvo uslugama dijagnostike uopste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7</c:v>
                </c:pt>
                <c:pt idx="1">
                  <c:v>10</c:v>
                </c:pt>
                <c:pt idx="2">
                  <c:v>7</c:v>
                </c:pt>
                <c:pt idx="3">
                  <c:v>5</c:v>
                </c:pt>
                <c:pt idx="4">
                  <c:v>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zadovoljni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laboratorijom</c:v>
                </c:pt>
                <c:pt idx="1">
                  <c:v>kardioloskom dijagnostikom</c:v>
                </c:pt>
                <c:pt idx="2">
                  <c:v>radiologijom</c:v>
                </c:pt>
                <c:pt idx="3">
                  <c:v>fizikalnom terapijom</c:v>
                </c:pt>
                <c:pt idx="4">
                  <c:v>zadovoljstvo uslugama dijagnostike uopste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84</c:v>
                </c:pt>
                <c:pt idx="1">
                  <c:v>60</c:v>
                </c:pt>
                <c:pt idx="2">
                  <c:v>73</c:v>
                </c:pt>
                <c:pt idx="3">
                  <c:v>49</c:v>
                </c:pt>
                <c:pt idx="4">
                  <c:v>79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veoma zadovoljni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laboratorijom</c:v>
                </c:pt>
                <c:pt idx="1">
                  <c:v>kardioloskom dijagnostikom</c:v>
                </c:pt>
                <c:pt idx="2">
                  <c:v>radiologijom</c:v>
                </c:pt>
                <c:pt idx="3">
                  <c:v>fizikalnom terapijom</c:v>
                </c:pt>
                <c:pt idx="4">
                  <c:v>zadovoljstvo uslugama dijagnostike uopste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  <c:pt idx="0">
                  <c:v>93</c:v>
                </c:pt>
                <c:pt idx="1">
                  <c:v>103</c:v>
                </c:pt>
                <c:pt idx="2">
                  <c:v>91</c:v>
                </c:pt>
                <c:pt idx="3">
                  <c:v>112</c:v>
                </c:pt>
                <c:pt idx="4">
                  <c:v>90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innerShdw blurRad="114300">
                <a:prstClr val="black">
                  <a:alpha val="0"/>
                </a:prstClr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laboratorijom</c:v>
                </c:pt>
                <c:pt idx="1">
                  <c:v>kardioloskom dijagnostikom</c:v>
                </c:pt>
                <c:pt idx="2">
                  <c:v>radiologijom</c:v>
                </c:pt>
                <c:pt idx="3">
                  <c:v>fizikalnom terapijom</c:v>
                </c:pt>
                <c:pt idx="4">
                  <c:v>zadovoljstvo uslugama dijagnostike uopste</c:v>
                </c:pt>
              </c:strCache>
            </c:strRef>
          </c:cat>
          <c:val>
            <c:numRef>
              <c:f>Sheet1!$G$2:$G$6</c:f>
              <c:numCache>
                <c:formatCode>General</c:formatCode>
                <c:ptCount val="5"/>
                <c:pt idx="0">
                  <c:v>22</c:v>
                </c:pt>
                <c:pt idx="1">
                  <c:v>31</c:v>
                </c:pt>
                <c:pt idx="2">
                  <c:v>33</c:v>
                </c:pt>
                <c:pt idx="3">
                  <c:v>36</c:v>
                </c:pt>
                <c:pt idx="4">
                  <c:v>32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433279520"/>
        <c:axId val="-433268096"/>
      </c:barChart>
      <c:catAx>
        <c:axId val="-4332795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433268096"/>
        <c:crosses val="autoZero"/>
        <c:auto val="1"/>
        <c:lblAlgn val="ctr"/>
        <c:lblOffset val="100"/>
        <c:noMultiLvlLbl val="0"/>
      </c:catAx>
      <c:valAx>
        <c:axId val="-4332680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433279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5872608315264926E-2"/>
          <c:y val="0.9157687405129904"/>
          <c:w val="0.86545275590551185"/>
          <c:h val="8.4231259487009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sr-Latn-RS"/>
              <a:t>Zadovoljstvo...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nezadovoljni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C00000"/>
              </a:solidFill>
            </a:ln>
            <a:effectLst>
              <a:glow rad="101600">
                <a:schemeClr val="tx1">
                  <a:alpha val="40000"/>
                </a:schemeClr>
              </a:glow>
              <a:innerShdw blurRad="2159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vremenom serviranja hrane</c:v>
                </c:pt>
                <c:pt idx="1">
                  <c:v>nacinom serviranja hrane</c:v>
                </c:pt>
                <c:pt idx="2">
                  <c:v>ukusom hrane</c:v>
                </c:pt>
                <c:pt idx="3">
                  <c:v>toplotom hrane</c:v>
                </c:pt>
                <c:pt idx="4">
                  <c:v>kolicinom hrane</c:v>
                </c:pt>
                <c:pt idx="5">
                  <c:v>raznovrsnoscu hrane</c:v>
                </c:pt>
                <c:pt idx="6">
                  <c:v>odgovarajucom dijetom</c:v>
                </c:pt>
                <c:pt idx="7">
                  <c:v>ishranom uopste</c:v>
                </c:pt>
                <c:pt idx="8">
                  <c:v>udobnoscu kreveta</c:v>
                </c:pt>
                <c:pt idx="9">
                  <c:v>cistocom sobe</c:v>
                </c:pt>
                <c:pt idx="10">
                  <c:v>temperaturom u sobi</c:v>
                </c:pt>
                <c:pt idx="11">
                  <c:v>opremom sobe</c:v>
                </c:pt>
                <c:pt idx="12">
                  <c:v>cistocom toaleta</c:v>
                </c:pt>
                <c:pt idx="13">
                  <c:v>zadovoljstvo smestajem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1</c:v>
                </c:pt>
                <c:pt idx="1">
                  <c:v>4</c:v>
                </c:pt>
                <c:pt idx="2">
                  <c:v>6</c:v>
                </c:pt>
                <c:pt idx="3">
                  <c:v>4</c:v>
                </c:pt>
                <c:pt idx="4">
                  <c:v>1</c:v>
                </c:pt>
                <c:pt idx="5">
                  <c:v>5</c:v>
                </c:pt>
                <c:pt idx="6">
                  <c:v>4</c:v>
                </c:pt>
                <c:pt idx="7">
                  <c:v>1</c:v>
                </c:pt>
                <c:pt idx="8">
                  <c:v>12</c:v>
                </c:pt>
                <c:pt idx="9">
                  <c:v>5</c:v>
                </c:pt>
                <c:pt idx="10">
                  <c:v>1</c:v>
                </c:pt>
                <c:pt idx="11">
                  <c:v>5</c:v>
                </c:pt>
                <c:pt idx="12">
                  <c:v>7</c:v>
                </c:pt>
                <c:pt idx="13">
                  <c:v>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nezadovoljni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innerShdw blurRad="1270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vremenom serviranja hrane</c:v>
                </c:pt>
                <c:pt idx="1">
                  <c:v>nacinom serviranja hrane</c:v>
                </c:pt>
                <c:pt idx="2">
                  <c:v>ukusom hrane</c:v>
                </c:pt>
                <c:pt idx="3">
                  <c:v>toplotom hrane</c:v>
                </c:pt>
                <c:pt idx="4">
                  <c:v>kolicinom hrane</c:v>
                </c:pt>
                <c:pt idx="5">
                  <c:v>raznovrsnoscu hrane</c:v>
                </c:pt>
                <c:pt idx="6">
                  <c:v>odgovarajucom dijetom</c:v>
                </c:pt>
                <c:pt idx="7">
                  <c:v>ishranom uopste</c:v>
                </c:pt>
                <c:pt idx="8">
                  <c:v>udobnoscu kreveta</c:v>
                </c:pt>
                <c:pt idx="9">
                  <c:v>cistocom sobe</c:v>
                </c:pt>
                <c:pt idx="10">
                  <c:v>temperaturom u sobi</c:v>
                </c:pt>
                <c:pt idx="11">
                  <c:v>opremom sobe</c:v>
                </c:pt>
                <c:pt idx="12">
                  <c:v>cistocom toaleta</c:v>
                </c:pt>
                <c:pt idx="13">
                  <c:v>zadovoljstvo smestajem</c:v>
                </c:pt>
              </c:strCache>
            </c:str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3</c:v>
                </c:pt>
                <c:pt idx="1">
                  <c:v>5</c:v>
                </c:pt>
                <c:pt idx="2">
                  <c:v>12</c:v>
                </c:pt>
                <c:pt idx="3">
                  <c:v>7</c:v>
                </c:pt>
                <c:pt idx="4">
                  <c:v>10</c:v>
                </c:pt>
                <c:pt idx="5">
                  <c:v>12</c:v>
                </c:pt>
                <c:pt idx="6">
                  <c:v>6</c:v>
                </c:pt>
                <c:pt idx="7">
                  <c:v>10</c:v>
                </c:pt>
                <c:pt idx="8">
                  <c:v>22</c:v>
                </c:pt>
                <c:pt idx="9">
                  <c:v>2</c:v>
                </c:pt>
                <c:pt idx="10">
                  <c:v>5</c:v>
                </c:pt>
                <c:pt idx="11">
                  <c:v>11</c:v>
                </c:pt>
                <c:pt idx="12">
                  <c:v>6</c:v>
                </c:pt>
                <c:pt idx="13">
                  <c:v>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ni-ni</c:v>
                </c:pt>
              </c:strCache>
            </c:strRef>
          </c:tx>
          <c:spPr>
            <a:solidFill>
              <a:srgbClr val="CC00FF"/>
            </a:solidFill>
            <a:ln>
              <a:noFill/>
            </a:ln>
            <a:effectLst>
              <a:innerShdw blurRad="1397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vremenom serviranja hrane</c:v>
                </c:pt>
                <c:pt idx="1">
                  <c:v>nacinom serviranja hrane</c:v>
                </c:pt>
                <c:pt idx="2">
                  <c:v>ukusom hrane</c:v>
                </c:pt>
                <c:pt idx="3">
                  <c:v>toplotom hrane</c:v>
                </c:pt>
                <c:pt idx="4">
                  <c:v>kolicinom hrane</c:v>
                </c:pt>
                <c:pt idx="5">
                  <c:v>raznovrsnoscu hrane</c:v>
                </c:pt>
                <c:pt idx="6">
                  <c:v>odgovarajucom dijetom</c:v>
                </c:pt>
                <c:pt idx="7">
                  <c:v>ishranom uopste</c:v>
                </c:pt>
                <c:pt idx="8">
                  <c:v>udobnoscu kreveta</c:v>
                </c:pt>
                <c:pt idx="9">
                  <c:v>cistocom sobe</c:v>
                </c:pt>
                <c:pt idx="10">
                  <c:v>temperaturom u sobi</c:v>
                </c:pt>
                <c:pt idx="11">
                  <c:v>opremom sobe</c:v>
                </c:pt>
                <c:pt idx="12">
                  <c:v>cistocom toaleta</c:v>
                </c:pt>
                <c:pt idx="13">
                  <c:v>zadovoljstvo smestajem</c:v>
                </c:pt>
              </c:strCache>
            </c:strRef>
          </c:cat>
          <c:val>
            <c:numRef>
              <c:f>Sheet1!$D$2:$D$15</c:f>
              <c:numCache>
                <c:formatCode>General</c:formatCode>
                <c:ptCount val="14"/>
                <c:pt idx="0">
                  <c:v>19</c:v>
                </c:pt>
                <c:pt idx="1">
                  <c:v>21</c:v>
                </c:pt>
                <c:pt idx="2">
                  <c:v>28</c:v>
                </c:pt>
                <c:pt idx="3">
                  <c:v>24</c:v>
                </c:pt>
                <c:pt idx="4">
                  <c:v>17</c:v>
                </c:pt>
                <c:pt idx="5">
                  <c:v>24</c:v>
                </c:pt>
                <c:pt idx="6">
                  <c:v>21</c:v>
                </c:pt>
                <c:pt idx="7">
                  <c:v>24</c:v>
                </c:pt>
                <c:pt idx="8">
                  <c:v>40</c:v>
                </c:pt>
                <c:pt idx="9">
                  <c:v>20</c:v>
                </c:pt>
                <c:pt idx="10">
                  <c:v>19</c:v>
                </c:pt>
                <c:pt idx="11">
                  <c:v>34</c:v>
                </c:pt>
                <c:pt idx="12">
                  <c:v>24</c:v>
                </c:pt>
                <c:pt idx="13">
                  <c:v>26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zadovoljni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vremenom serviranja hrane</c:v>
                </c:pt>
                <c:pt idx="1">
                  <c:v>nacinom serviranja hrane</c:v>
                </c:pt>
                <c:pt idx="2">
                  <c:v>ukusom hrane</c:v>
                </c:pt>
                <c:pt idx="3">
                  <c:v>toplotom hrane</c:v>
                </c:pt>
                <c:pt idx="4">
                  <c:v>kolicinom hrane</c:v>
                </c:pt>
                <c:pt idx="5">
                  <c:v>raznovrsnoscu hrane</c:v>
                </c:pt>
                <c:pt idx="6">
                  <c:v>odgovarajucom dijetom</c:v>
                </c:pt>
                <c:pt idx="7">
                  <c:v>ishranom uopste</c:v>
                </c:pt>
                <c:pt idx="8">
                  <c:v>udobnoscu kreveta</c:v>
                </c:pt>
                <c:pt idx="9">
                  <c:v>cistocom sobe</c:v>
                </c:pt>
                <c:pt idx="10">
                  <c:v>temperaturom u sobi</c:v>
                </c:pt>
                <c:pt idx="11">
                  <c:v>opremom sobe</c:v>
                </c:pt>
                <c:pt idx="12">
                  <c:v>cistocom toaleta</c:v>
                </c:pt>
                <c:pt idx="13">
                  <c:v>zadovoljstvo smestajem</c:v>
                </c:pt>
              </c:strCache>
            </c:strRef>
          </c:cat>
          <c:val>
            <c:numRef>
              <c:f>Sheet1!$E$2:$E$15</c:f>
              <c:numCache>
                <c:formatCode>General</c:formatCode>
                <c:ptCount val="14"/>
                <c:pt idx="0">
                  <c:v>105</c:v>
                </c:pt>
                <c:pt idx="1">
                  <c:v>100</c:v>
                </c:pt>
                <c:pt idx="2">
                  <c:v>93</c:v>
                </c:pt>
                <c:pt idx="3">
                  <c:v>103</c:v>
                </c:pt>
                <c:pt idx="4">
                  <c:v>102</c:v>
                </c:pt>
                <c:pt idx="5">
                  <c:v>92</c:v>
                </c:pt>
                <c:pt idx="6">
                  <c:v>96</c:v>
                </c:pt>
                <c:pt idx="7">
                  <c:v>99</c:v>
                </c:pt>
                <c:pt idx="8">
                  <c:v>72</c:v>
                </c:pt>
                <c:pt idx="9">
                  <c:v>85</c:v>
                </c:pt>
                <c:pt idx="10">
                  <c:v>91</c:v>
                </c:pt>
                <c:pt idx="11">
                  <c:v>79</c:v>
                </c:pt>
                <c:pt idx="12">
                  <c:v>87</c:v>
                </c:pt>
                <c:pt idx="13">
                  <c:v>91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veoma zadovoljni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innerShdw blurRad="1270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vremenom serviranja hrane</c:v>
                </c:pt>
                <c:pt idx="1">
                  <c:v>nacinom serviranja hrane</c:v>
                </c:pt>
                <c:pt idx="2">
                  <c:v>ukusom hrane</c:v>
                </c:pt>
                <c:pt idx="3">
                  <c:v>toplotom hrane</c:v>
                </c:pt>
                <c:pt idx="4">
                  <c:v>kolicinom hrane</c:v>
                </c:pt>
                <c:pt idx="5">
                  <c:v>raznovrsnoscu hrane</c:v>
                </c:pt>
                <c:pt idx="6">
                  <c:v>odgovarajucom dijetom</c:v>
                </c:pt>
                <c:pt idx="7">
                  <c:v>ishranom uopste</c:v>
                </c:pt>
                <c:pt idx="8">
                  <c:v>udobnoscu kreveta</c:v>
                </c:pt>
                <c:pt idx="9">
                  <c:v>cistocom sobe</c:v>
                </c:pt>
                <c:pt idx="10">
                  <c:v>temperaturom u sobi</c:v>
                </c:pt>
                <c:pt idx="11">
                  <c:v>opremom sobe</c:v>
                </c:pt>
                <c:pt idx="12">
                  <c:v>cistocom toaleta</c:v>
                </c:pt>
                <c:pt idx="13">
                  <c:v>zadovoljstvo smestajem</c:v>
                </c:pt>
              </c:strCache>
            </c:strRef>
          </c:cat>
          <c:val>
            <c:numRef>
              <c:f>Sheet1!$F$2:$F$15</c:f>
              <c:numCache>
                <c:formatCode>General</c:formatCode>
                <c:ptCount val="14"/>
                <c:pt idx="0">
                  <c:v>63</c:v>
                </c:pt>
                <c:pt idx="1">
                  <c:v>58</c:v>
                </c:pt>
                <c:pt idx="2">
                  <c:v>48</c:v>
                </c:pt>
                <c:pt idx="3">
                  <c:v>50</c:v>
                </c:pt>
                <c:pt idx="4">
                  <c:v>56</c:v>
                </c:pt>
                <c:pt idx="5">
                  <c:v>52</c:v>
                </c:pt>
                <c:pt idx="6">
                  <c:v>51</c:v>
                </c:pt>
                <c:pt idx="7">
                  <c:v>54</c:v>
                </c:pt>
                <c:pt idx="8">
                  <c:v>48</c:v>
                </c:pt>
                <c:pt idx="9">
                  <c:v>77</c:v>
                </c:pt>
                <c:pt idx="10">
                  <c:v>74</c:v>
                </c:pt>
                <c:pt idx="11">
                  <c:v>61</c:v>
                </c:pt>
                <c:pt idx="12">
                  <c:v>66</c:v>
                </c:pt>
                <c:pt idx="13">
                  <c:v>65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vremenom serviranja hrane</c:v>
                </c:pt>
                <c:pt idx="1">
                  <c:v>nacinom serviranja hrane</c:v>
                </c:pt>
                <c:pt idx="2">
                  <c:v>ukusom hrane</c:v>
                </c:pt>
                <c:pt idx="3">
                  <c:v>toplotom hrane</c:v>
                </c:pt>
                <c:pt idx="4">
                  <c:v>kolicinom hrane</c:v>
                </c:pt>
                <c:pt idx="5">
                  <c:v>raznovrsnoscu hrane</c:v>
                </c:pt>
                <c:pt idx="6">
                  <c:v>odgovarajucom dijetom</c:v>
                </c:pt>
                <c:pt idx="7">
                  <c:v>ishranom uopste</c:v>
                </c:pt>
                <c:pt idx="8">
                  <c:v>udobnoscu kreveta</c:v>
                </c:pt>
                <c:pt idx="9">
                  <c:v>cistocom sobe</c:v>
                </c:pt>
                <c:pt idx="10">
                  <c:v>temperaturom u sobi</c:v>
                </c:pt>
                <c:pt idx="11">
                  <c:v>opremom sobe</c:v>
                </c:pt>
                <c:pt idx="12">
                  <c:v>cistocom toaleta</c:v>
                </c:pt>
                <c:pt idx="13">
                  <c:v>zadovoljstvo smestajem</c:v>
                </c:pt>
              </c:strCache>
            </c:strRef>
          </c:cat>
          <c:val>
            <c:numRef>
              <c:f>Sheet1!$G$2:$G$15</c:f>
              <c:numCache>
                <c:formatCode>General</c:formatCode>
                <c:ptCount val="14"/>
                <c:pt idx="0">
                  <c:v>16</c:v>
                </c:pt>
                <c:pt idx="1">
                  <c:v>19</c:v>
                </c:pt>
                <c:pt idx="2">
                  <c:v>20</c:v>
                </c:pt>
                <c:pt idx="3">
                  <c:v>19</c:v>
                </c:pt>
                <c:pt idx="4">
                  <c:v>21</c:v>
                </c:pt>
                <c:pt idx="5">
                  <c:v>22</c:v>
                </c:pt>
                <c:pt idx="6">
                  <c:v>29</c:v>
                </c:pt>
                <c:pt idx="7">
                  <c:v>19</c:v>
                </c:pt>
                <c:pt idx="8">
                  <c:v>13</c:v>
                </c:pt>
                <c:pt idx="9">
                  <c:v>18</c:v>
                </c:pt>
                <c:pt idx="10">
                  <c:v>17</c:v>
                </c:pt>
                <c:pt idx="11">
                  <c:v>17</c:v>
                </c:pt>
                <c:pt idx="12">
                  <c:v>17</c:v>
                </c:pt>
                <c:pt idx="13">
                  <c:v>16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433274624"/>
        <c:axId val="-433278976"/>
      </c:barChart>
      <c:catAx>
        <c:axId val="-4332746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433278976"/>
        <c:crosses val="autoZero"/>
        <c:auto val="1"/>
        <c:lblAlgn val="ctr"/>
        <c:lblOffset val="100"/>
        <c:noMultiLvlLbl val="0"/>
      </c:catAx>
      <c:valAx>
        <c:axId val="-4332789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433274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Latn-RS" dirty="0" smtClean="0"/>
              <a:t>Zadovoljstvo...</a:t>
            </a:r>
            <a:endParaRPr lang="sr-Latn-R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nezadovoljni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>
              <a:glow rad="63500">
                <a:schemeClr val="tx1">
                  <a:lumMod val="95000"/>
                  <a:lumOff val="5000"/>
                  <a:alpha val="40000"/>
                </a:schemeClr>
              </a:glow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vremenom poseta</c:v>
                </c:pt>
                <c:pt idx="1">
                  <c:v>duzinom poseta</c:v>
                </c:pt>
                <c:pt idx="2">
                  <c:v>brojem poseta</c:v>
                </c:pt>
                <c:pt idx="3">
                  <c:v>UZIMAJUCI U OBZIR SVE DO SADA NAVEDENO,OCENITE VASE ZADOVOLJSTVO BOLNICKUM USLUGAMA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</c:v>
                </c:pt>
                <c:pt idx="1">
                  <c:v>7</c:v>
                </c:pt>
                <c:pt idx="2">
                  <c:v>6</c:v>
                </c:pt>
                <c:pt idx="3">
                  <c:v>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nezadovoljni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vremenom poseta</c:v>
                </c:pt>
                <c:pt idx="1">
                  <c:v>duzinom poseta</c:v>
                </c:pt>
                <c:pt idx="2">
                  <c:v>brojem poseta</c:v>
                </c:pt>
                <c:pt idx="3">
                  <c:v>UZIMAJUCI U OBZIR SVE DO SADA NAVEDENO,OCENITE VASE ZADOVOLJSTVO BOLNICKUM USLUGAMA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</c:v>
                </c:pt>
                <c:pt idx="1">
                  <c:v>5</c:v>
                </c:pt>
                <c:pt idx="2">
                  <c:v>3</c:v>
                </c:pt>
                <c:pt idx="3">
                  <c:v>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ni-ni</c:v>
                </c:pt>
              </c:strCache>
            </c:strRef>
          </c:tx>
          <c:spPr>
            <a:solidFill>
              <a:srgbClr val="CC00FF"/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vremenom poseta</c:v>
                </c:pt>
                <c:pt idx="1">
                  <c:v>duzinom poseta</c:v>
                </c:pt>
                <c:pt idx="2">
                  <c:v>brojem poseta</c:v>
                </c:pt>
                <c:pt idx="3">
                  <c:v>UZIMAJUCI U OBZIR SVE DO SADA NAVEDENO,OCENITE VASE ZADOVOLJSTVO BOLNICKUM USLUGAMA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24</c:v>
                </c:pt>
                <c:pt idx="1">
                  <c:v>21</c:v>
                </c:pt>
                <c:pt idx="2">
                  <c:v>19</c:v>
                </c:pt>
                <c:pt idx="3">
                  <c:v>19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zadovoljni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vremenom poseta</c:v>
                </c:pt>
                <c:pt idx="1">
                  <c:v>duzinom poseta</c:v>
                </c:pt>
                <c:pt idx="2">
                  <c:v>brojem poseta</c:v>
                </c:pt>
                <c:pt idx="3">
                  <c:v>UZIMAJUCI U OBZIR SVE DO SADA NAVEDENO,OCENITE VASE ZADOVOLJSTVO BOLNICKUM USLUGAMA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91</c:v>
                </c:pt>
                <c:pt idx="1">
                  <c:v>88</c:v>
                </c:pt>
                <c:pt idx="2">
                  <c:v>89</c:v>
                </c:pt>
                <c:pt idx="3">
                  <c:v>107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veoma zadovoljni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vremenom poseta</c:v>
                </c:pt>
                <c:pt idx="1">
                  <c:v>duzinom poseta</c:v>
                </c:pt>
                <c:pt idx="2">
                  <c:v>brojem poseta</c:v>
                </c:pt>
                <c:pt idx="3">
                  <c:v>UZIMAJUCI U OBZIR SVE DO SADA NAVEDENO,OCENITE VASE ZADOVOLJSTVO BOLNICKUM USLUGAMA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66</c:v>
                </c:pt>
                <c:pt idx="1">
                  <c:v>64</c:v>
                </c:pt>
                <c:pt idx="2">
                  <c:v>68</c:v>
                </c:pt>
                <c:pt idx="3">
                  <c:v>62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vremenom poseta</c:v>
                </c:pt>
                <c:pt idx="1">
                  <c:v>duzinom poseta</c:v>
                </c:pt>
                <c:pt idx="2">
                  <c:v>brojem poseta</c:v>
                </c:pt>
                <c:pt idx="3">
                  <c:v>UZIMAJUCI U OBZIR SVE DO SADA NAVEDENO,OCENITE VASE ZADOVOLJSTVO BOLNICKUM USLUGAMA</c:v>
                </c:pt>
              </c:strCache>
            </c:strRef>
          </c:cat>
          <c:val>
            <c:numRef>
              <c:f>Sheet1!$G$2:$G$5</c:f>
              <c:numCache>
                <c:formatCode>General</c:formatCode>
                <c:ptCount val="4"/>
                <c:pt idx="0">
                  <c:v>16</c:v>
                </c:pt>
                <c:pt idx="1">
                  <c:v>22</c:v>
                </c:pt>
                <c:pt idx="2">
                  <c:v>22</c:v>
                </c:pt>
                <c:pt idx="3">
                  <c:v>15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433267008"/>
        <c:axId val="-433276800"/>
      </c:barChart>
      <c:catAx>
        <c:axId val="-4332670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00206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433276800"/>
        <c:crosses val="autoZero"/>
        <c:auto val="1"/>
        <c:lblAlgn val="ctr"/>
        <c:lblOffset val="100"/>
        <c:noMultiLvlLbl val="0"/>
      </c:catAx>
      <c:valAx>
        <c:axId val="-4332768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433267008"/>
        <c:crosses val="autoZero"/>
        <c:crossBetween val="between"/>
      </c:valAx>
      <c:spPr>
        <a:noFill/>
        <a:ln>
          <a:noFill/>
        </a:ln>
        <a:effectLst>
          <a:glow rad="63500">
            <a:schemeClr val="accent4">
              <a:satMod val="175000"/>
              <a:alpha val="40000"/>
            </a:schemeClr>
          </a:glow>
          <a:innerShdw blurRad="114300">
            <a:prstClr val="black"/>
          </a:innerShdw>
        </a:effectLst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B3D4C3-6D27-4EA9-9532-0AB3EAAFED3B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022C5EA6-E4AD-44AC-AB04-EE4E09F267AD}">
      <dgm:prSet phldrT="[Text]" custT="1"/>
      <dgm:spPr>
        <a:gradFill rotWithShape="0">
          <a:gsLst>
            <a:gs pos="0">
              <a:srgbClr val="FFC000"/>
            </a:gs>
            <a:gs pos="87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</a:schemeClr>
            </a:gs>
          </a:gsLst>
          <a:path path="circle">
            <a:fillToRect l="50000" t="130000" r="50000" b="-30000"/>
          </a:path>
        </a:gradFill>
        <a:ln>
          <a:solidFill>
            <a:schemeClr val="tx2"/>
          </a:solidFill>
        </a:ln>
      </dgm:spPr>
      <dgm:t>
        <a:bodyPr/>
        <a:lstStyle/>
        <a:p>
          <a:r>
            <a:rPr lang="sr-Latn-RS" sz="2400" dirty="0" smtClean="0"/>
            <a:t>Hirursko-43,5%</a:t>
          </a:r>
          <a:endParaRPr lang="sr-Latn-RS" sz="2400" dirty="0"/>
        </a:p>
      </dgm:t>
    </dgm:pt>
    <dgm:pt modelId="{CCCADFBC-99FE-428E-A11D-55B9CC7C8974}" type="parTrans" cxnId="{A7842A63-3C8A-490E-97F7-5F59072AB508}">
      <dgm:prSet/>
      <dgm:spPr/>
      <dgm:t>
        <a:bodyPr/>
        <a:lstStyle/>
        <a:p>
          <a:endParaRPr lang="sr-Latn-RS"/>
        </a:p>
      </dgm:t>
    </dgm:pt>
    <dgm:pt modelId="{22AB355B-8B51-43A6-9D30-598144EFA1D8}" type="sibTrans" cxnId="{A7842A63-3C8A-490E-97F7-5F59072AB508}">
      <dgm:prSet/>
      <dgm:spPr/>
      <dgm:t>
        <a:bodyPr/>
        <a:lstStyle/>
        <a:p>
          <a:endParaRPr lang="sr-Latn-RS"/>
        </a:p>
      </dgm:t>
    </dgm:pt>
    <dgm:pt modelId="{A45F3C92-F47D-4F8A-BFD2-C09D01286D0D}">
      <dgm:prSet phldrT="[Text]" custT="1"/>
      <dgm:spPr>
        <a:gradFill rotWithShape="0">
          <a:gsLst>
            <a:gs pos="0">
              <a:srgbClr val="7030A0">
                <a:alpha val="45000"/>
              </a:srgbClr>
            </a:gs>
            <a:gs pos="56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  <a:alpha val="27000"/>
              </a:schemeClr>
            </a:gs>
          </a:gsLst>
          <a:path path="circle">
            <a:fillToRect l="50000" t="130000" r="50000" b="-30000"/>
          </a:path>
        </a:gradFill>
        <a:ln>
          <a:solidFill>
            <a:schemeClr val="tx2"/>
          </a:solidFill>
        </a:ln>
      </dgm:spPr>
      <dgm:t>
        <a:bodyPr/>
        <a:lstStyle/>
        <a:p>
          <a:r>
            <a:rPr lang="sr-Latn-RS" sz="2000" dirty="0" smtClean="0"/>
            <a:t>Rehabilitacija-4,8%</a:t>
          </a:r>
          <a:endParaRPr lang="sr-Latn-RS" sz="2000" dirty="0"/>
        </a:p>
      </dgm:t>
    </dgm:pt>
    <dgm:pt modelId="{DCEACB26-FE50-4049-8C14-40728C1E65E3}" type="parTrans" cxnId="{060F6371-1CC1-4284-BE69-727A11638F01}">
      <dgm:prSet/>
      <dgm:spPr/>
      <dgm:t>
        <a:bodyPr/>
        <a:lstStyle/>
        <a:p>
          <a:endParaRPr lang="sr-Latn-RS"/>
        </a:p>
      </dgm:t>
    </dgm:pt>
    <dgm:pt modelId="{C9E80E9E-A822-49B3-B335-B2BC6155D7DA}" type="sibTrans" cxnId="{060F6371-1CC1-4284-BE69-727A11638F01}">
      <dgm:prSet/>
      <dgm:spPr/>
      <dgm:t>
        <a:bodyPr/>
        <a:lstStyle/>
        <a:p>
          <a:endParaRPr lang="sr-Latn-RS"/>
        </a:p>
      </dgm:t>
    </dgm:pt>
    <dgm:pt modelId="{6B9B1F8F-7AC1-46F6-849C-21EE1AE668E9}">
      <dgm:prSet custT="1"/>
      <dgm:spPr>
        <a:gradFill rotWithShape="0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path path="circle">
            <a:fillToRect l="50000" t="-80000" r="50000" b="180000"/>
          </a:path>
        </a:gradFill>
      </dgm:spPr>
      <dgm:t>
        <a:bodyPr/>
        <a:lstStyle/>
        <a:p>
          <a:r>
            <a:rPr lang="sr-Latn-RS" sz="2000" dirty="0" smtClean="0"/>
            <a:t>Internisticko – 39,1%</a:t>
          </a:r>
          <a:endParaRPr lang="sr-Latn-RS" sz="2000" dirty="0"/>
        </a:p>
      </dgm:t>
    </dgm:pt>
    <dgm:pt modelId="{9EB6B42C-8319-4D6C-B219-AB604B45A6DF}" type="parTrans" cxnId="{7040E9F8-40F5-4A59-964F-CE1EE39A8ADC}">
      <dgm:prSet/>
      <dgm:spPr/>
      <dgm:t>
        <a:bodyPr/>
        <a:lstStyle/>
        <a:p>
          <a:endParaRPr lang="sr-Latn-RS"/>
        </a:p>
      </dgm:t>
    </dgm:pt>
    <dgm:pt modelId="{3969CA3C-574D-4886-83F5-EF0476F7C87A}" type="sibTrans" cxnId="{7040E9F8-40F5-4A59-964F-CE1EE39A8ADC}">
      <dgm:prSet/>
      <dgm:spPr/>
      <dgm:t>
        <a:bodyPr/>
        <a:lstStyle/>
        <a:p>
          <a:endParaRPr lang="sr-Latn-RS"/>
        </a:p>
      </dgm:t>
    </dgm:pt>
    <dgm:pt modelId="{E6A80340-5CF1-4897-9FA2-31B818A6F158}">
      <dgm:prSet custT="1"/>
      <dgm:spPr>
        <a:gradFill rotWithShape="0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65000">
              <a:schemeClr val="accent5">
                <a:lumMod val="60000"/>
                <a:lumOff val="40000"/>
              </a:schemeClr>
            </a:gs>
          </a:gsLst>
          <a:path path="circle">
            <a:fillToRect l="50000" t="-80000" r="50000" b="180000"/>
          </a:path>
        </a:gradFill>
      </dgm:spPr>
      <dgm:t>
        <a:bodyPr/>
        <a:lstStyle/>
        <a:p>
          <a:r>
            <a:rPr lang="sr-Latn-RS" sz="1800" dirty="0" smtClean="0"/>
            <a:t>Ginekolosko-akusersko -12,6%</a:t>
          </a:r>
          <a:endParaRPr lang="sr-Latn-RS" sz="1800" dirty="0"/>
        </a:p>
      </dgm:t>
    </dgm:pt>
    <dgm:pt modelId="{AED854FE-DE07-41DB-BB65-FA42FDCFD731}" type="parTrans" cxnId="{CDCEFC04-24E2-4FA1-BB04-5C790CD8EBB7}">
      <dgm:prSet/>
      <dgm:spPr/>
      <dgm:t>
        <a:bodyPr/>
        <a:lstStyle/>
        <a:p>
          <a:endParaRPr lang="sr-Latn-RS"/>
        </a:p>
      </dgm:t>
    </dgm:pt>
    <dgm:pt modelId="{96A9B4B2-BD9B-480F-A819-18F1E9409946}" type="sibTrans" cxnId="{CDCEFC04-24E2-4FA1-BB04-5C790CD8EBB7}">
      <dgm:prSet/>
      <dgm:spPr/>
      <dgm:t>
        <a:bodyPr/>
        <a:lstStyle/>
        <a:p>
          <a:endParaRPr lang="sr-Latn-RS"/>
        </a:p>
      </dgm:t>
    </dgm:pt>
    <dgm:pt modelId="{730BFF70-BEA3-4B04-93F0-CC886B5FE4A4}" type="pres">
      <dgm:prSet presAssocID="{69B3D4C3-6D27-4EA9-9532-0AB3EAAFED3B}" presName="Name0" presStyleCnt="0">
        <dgm:presLayoutVars>
          <dgm:dir/>
          <dgm:animLvl val="lvl"/>
          <dgm:resizeHandles val="exact"/>
        </dgm:presLayoutVars>
      </dgm:prSet>
      <dgm:spPr/>
    </dgm:pt>
    <dgm:pt modelId="{8EC8AC60-1F10-4DE3-BA1C-2DD5A772C09D}" type="pres">
      <dgm:prSet presAssocID="{022C5EA6-E4AD-44AC-AB04-EE4E09F267AD}" presName="Name8" presStyleCnt="0"/>
      <dgm:spPr/>
    </dgm:pt>
    <dgm:pt modelId="{328E7DD8-B6B1-438B-B43F-70A3567C3BD5}" type="pres">
      <dgm:prSet presAssocID="{022C5EA6-E4AD-44AC-AB04-EE4E09F267AD}" presName="level" presStyleLbl="node1" presStyleIdx="0" presStyleCnt="4" custLinFactNeighborX="490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3EB5D67E-8568-4A8C-8078-BC079763B0AF}" type="pres">
      <dgm:prSet presAssocID="{022C5EA6-E4AD-44AC-AB04-EE4E09F267A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4E1B6C4F-25F1-430F-9A79-526AB8CA20F0}" type="pres">
      <dgm:prSet presAssocID="{6B9B1F8F-7AC1-46F6-849C-21EE1AE668E9}" presName="Name8" presStyleCnt="0"/>
      <dgm:spPr/>
    </dgm:pt>
    <dgm:pt modelId="{2DAD2A84-CE14-4E4C-BC8D-EA9E77AFFDEB}" type="pres">
      <dgm:prSet presAssocID="{6B9B1F8F-7AC1-46F6-849C-21EE1AE668E9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007DDF3B-523B-4714-8B48-4CB66BF66696}" type="pres">
      <dgm:prSet presAssocID="{6B9B1F8F-7AC1-46F6-849C-21EE1AE668E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E9F0986A-84F7-43C1-BF54-257686CFC7CB}" type="pres">
      <dgm:prSet presAssocID="{E6A80340-5CF1-4897-9FA2-31B818A6F158}" presName="Name8" presStyleCnt="0"/>
      <dgm:spPr/>
    </dgm:pt>
    <dgm:pt modelId="{1EA62006-E2E9-49A6-92FD-4E79072E52A3}" type="pres">
      <dgm:prSet presAssocID="{E6A80340-5CF1-4897-9FA2-31B818A6F158}" presName="level" presStyleLbl="node1" presStyleIdx="2" presStyleCnt="4">
        <dgm:presLayoutVars>
          <dgm:chMax val="1"/>
          <dgm:bulletEnabled val="1"/>
        </dgm:presLayoutVars>
      </dgm:prSet>
      <dgm:spPr/>
    </dgm:pt>
    <dgm:pt modelId="{10EC43CB-25F0-4807-85AF-E89878CC6584}" type="pres">
      <dgm:prSet presAssocID="{E6A80340-5CF1-4897-9FA2-31B818A6F158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09B8348-8642-4E57-876E-9F60386399D3}" type="pres">
      <dgm:prSet presAssocID="{A45F3C92-F47D-4F8A-BFD2-C09D01286D0D}" presName="Name8" presStyleCnt="0"/>
      <dgm:spPr/>
    </dgm:pt>
    <dgm:pt modelId="{21A3CFCB-B637-4903-9A76-CDBA26D2FFF8}" type="pres">
      <dgm:prSet presAssocID="{A45F3C92-F47D-4F8A-BFD2-C09D01286D0D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A50E4A50-5F6D-4EFB-A1CB-43E3E208DD28}" type="pres">
      <dgm:prSet presAssocID="{A45F3C92-F47D-4F8A-BFD2-C09D01286D0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</dgm:ptLst>
  <dgm:cxnLst>
    <dgm:cxn modelId="{BCEECD3B-E702-443A-B5F2-D9461993710C}" type="presOf" srcId="{022C5EA6-E4AD-44AC-AB04-EE4E09F267AD}" destId="{3EB5D67E-8568-4A8C-8078-BC079763B0AF}" srcOrd="1" destOrd="0" presId="urn:microsoft.com/office/officeart/2005/8/layout/pyramid3"/>
    <dgm:cxn modelId="{28A26708-93A6-47FC-9E18-3422EF8386D4}" type="presOf" srcId="{6B9B1F8F-7AC1-46F6-849C-21EE1AE668E9}" destId="{2DAD2A84-CE14-4E4C-BC8D-EA9E77AFFDEB}" srcOrd="0" destOrd="0" presId="urn:microsoft.com/office/officeart/2005/8/layout/pyramid3"/>
    <dgm:cxn modelId="{7040E9F8-40F5-4A59-964F-CE1EE39A8ADC}" srcId="{69B3D4C3-6D27-4EA9-9532-0AB3EAAFED3B}" destId="{6B9B1F8F-7AC1-46F6-849C-21EE1AE668E9}" srcOrd="1" destOrd="0" parTransId="{9EB6B42C-8319-4D6C-B219-AB604B45A6DF}" sibTransId="{3969CA3C-574D-4886-83F5-EF0476F7C87A}"/>
    <dgm:cxn modelId="{8E7FADCA-F156-4D75-9B50-08FC932594B7}" type="presOf" srcId="{6B9B1F8F-7AC1-46F6-849C-21EE1AE668E9}" destId="{007DDF3B-523B-4714-8B48-4CB66BF66696}" srcOrd="1" destOrd="0" presId="urn:microsoft.com/office/officeart/2005/8/layout/pyramid3"/>
    <dgm:cxn modelId="{B069C30C-F271-4E27-B4E6-09E72FAF5183}" type="presOf" srcId="{E6A80340-5CF1-4897-9FA2-31B818A6F158}" destId="{10EC43CB-25F0-4807-85AF-E89878CC6584}" srcOrd="1" destOrd="0" presId="urn:microsoft.com/office/officeart/2005/8/layout/pyramid3"/>
    <dgm:cxn modelId="{4342B8DF-4DF1-4B99-A851-C092968B970B}" type="presOf" srcId="{A45F3C92-F47D-4F8A-BFD2-C09D01286D0D}" destId="{21A3CFCB-B637-4903-9A76-CDBA26D2FFF8}" srcOrd="0" destOrd="0" presId="urn:microsoft.com/office/officeart/2005/8/layout/pyramid3"/>
    <dgm:cxn modelId="{060F6371-1CC1-4284-BE69-727A11638F01}" srcId="{69B3D4C3-6D27-4EA9-9532-0AB3EAAFED3B}" destId="{A45F3C92-F47D-4F8A-BFD2-C09D01286D0D}" srcOrd="3" destOrd="0" parTransId="{DCEACB26-FE50-4049-8C14-40728C1E65E3}" sibTransId="{C9E80E9E-A822-49B3-B335-B2BC6155D7DA}"/>
    <dgm:cxn modelId="{3968A95C-D642-4FB2-B082-53CE379512DF}" type="presOf" srcId="{69B3D4C3-6D27-4EA9-9532-0AB3EAAFED3B}" destId="{730BFF70-BEA3-4B04-93F0-CC886B5FE4A4}" srcOrd="0" destOrd="0" presId="urn:microsoft.com/office/officeart/2005/8/layout/pyramid3"/>
    <dgm:cxn modelId="{CDCEFC04-24E2-4FA1-BB04-5C790CD8EBB7}" srcId="{69B3D4C3-6D27-4EA9-9532-0AB3EAAFED3B}" destId="{E6A80340-5CF1-4897-9FA2-31B818A6F158}" srcOrd="2" destOrd="0" parTransId="{AED854FE-DE07-41DB-BB65-FA42FDCFD731}" sibTransId="{96A9B4B2-BD9B-480F-A819-18F1E9409946}"/>
    <dgm:cxn modelId="{A7842A63-3C8A-490E-97F7-5F59072AB508}" srcId="{69B3D4C3-6D27-4EA9-9532-0AB3EAAFED3B}" destId="{022C5EA6-E4AD-44AC-AB04-EE4E09F267AD}" srcOrd="0" destOrd="0" parTransId="{CCCADFBC-99FE-428E-A11D-55B9CC7C8974}" sibTransId="{22AB355B-8B51-43A6-9D30-598144EFA1D8}"/>
    <dgm:cxn modelId="{E7C6C2BF-480C-4D7F-B3C3-EDE80E20C64B}" type="presOf" srcId="{A45F3C92-F47D-4F8A-BFD2-C09D01286D0D}" destId="{A50E4A50-5F6D-4EFB-A1CB-43E3E208DD28}" srcOrd="1" destOrd="0" presId="urn:microsoft.com/office/officeart/2005/8/layout/pyramid3"/>
    <dgm:cxn modelId="{766A02DA-D488-4F33-938A-F5724DAFDE7E}" type="presOf" srcId="{E6A80340-5CF1-4897-9FA2-31B818A6F158}" destId="{1EA62006-E2E9-49A6-92FD-4E79072E52A3}" srcOrd="0" destOrd="0" presId="urn:microsoft.com/office/officeart/2005/8/layout/pyramid3"/>
    <dgm:cxn modelId="{6424FDAC-AF7F-47C9-8AA4-06BC4769521D}" type="presOf" srcId="{022C5EA6-E4AD-44AC-AB04-EE4E09F267AD}" destId="{328E7DD8-B6B1-438B-B43F-70A3567C3BD5}" srcOrd="0" destOrd="0" presId="urn:microsoft.com/office/officeart/2005/8/layout/pyramid3"/>
    <dgm:cxn modelId="{7A3EADBB-1AB1-457B-BBAF-92442BA0BA04}" type="presParOf" srcId="{730BFF70-BEA3-4B04-93F0-CC886B5FE4A4}" destId="{8EC8AC60-1F10-4DE3-BA1C-2DD5A772C09D}" srcOrd="0" destOrd="0" presId="urn:microsoft.com/office/officeart/2005/8/layout/pyramid3"/>
    <dgm:cxn modelId="{CFE1B556-C663-45D8-8324-36C9CC2AE67B}" type="presParOf" srcId="{8EC8AC60-1F10-4DE3-BA1C-2DD5A772C09D}" destId="{328E7DD8-B6B1-438B-B43F-70A3567C3BD5}" srcOrd="0" destOrd="0" presId="urn:microsoft.com/office/officeart/2005/8/layout/pyramid3"/>
    <dgm:cxn modelId="{2BA581B8-F54A-4E12-B09F-EE490F3FB0F6}" type="presParOf" srcId="{8EC8AC60-1F10-4DE3-BA1C-2DD5A772C09D}" destId="{3EB5D67E-8568-4A8C-8078-BC079763B0AF}" srcOrd="1" destOrd="0" presId="urn:microsoft.com/office/officeart/2005/8/layout/pyramid3"/>
    <dgm:cxn modelId="{9A0F6EDD-4B82-4C69-867E-AB9EF300EEC1}" type="presParOf" srcId="{730BFF70-BEA3-4B04-93F0-CC886B5FE4A4}" destId="{4E1B6C4F-25F1-430F-9A79-526AB8CA20F0}" srcOrd="1" destOrd="0" presId="urn:microsoft.com/office/officeart/2005/8/layout/pyramid3"/>
    <dgm:cxn modelId="{F493346F-AC74-431C-A1EC-062743A88564}" type="presParOf" srcId="{4E1B6C4F-25F1-430F-9A79-526AB8CA20F0}" destId="{2DAD2A84-CE14-4E4C-BC8D-EA9E77AFFDEB}" srcOrd="0" destOrd="0" presId="urn:microsoft.com/office/officeart/2005/8/layout/pyramid3"/>
    <dgm:cxn modelId="{FFB0A5BC-234D-4DC7-89EA-5383647B37CD}" type="presParOf" srcId="{4E1B6C4F-25F1-430F-9A79-526AB8CA20F0}" destId="{007DDF3B-523B-4714-8B48-4CB66BF66696}" srcOrd="1" destOrd="0" presId="urn:microsoft.com/office/officeart/2005/8/layout/pyramid3"/>
    <dgm:cxn modelId="{CAC28CAC-1293-4D9B-9B50-353AB9022546}" type="presParOf" srcId="{730BFF70-BEA3-4B04-93F0-CC886B5FE4A4}" destId="{E9F0986A-84F7-43C1-BF54-257686CFC7CB}" srcOrd="2" destOrd="0" presId="urn:microsoft.com/office/officeart/2005/8/layout/pyramid3"/>
    <dgm:cxn modelId="{0C42B16A-2B57-4607-A963-0293B857DA4F}" type="presParOf" srcId="{E9F0986A-84F7-43C1-BF54-257686CFC7CB}" destId="{1EA62006-E2E9-49A6-92FD-4E79072E52A3}" srcOrd="0" destOrd="0" presId="urn:microsoft.com/office/officeart/2005/8/layout/pyramid3"/>
    <dgm:cxn modelId="{3438E152-AB6B-4C96-A103-7E395DDDACB7}" type="presParOf" srcId="{E9F0986A-84F7-43C1-BF54-257686CFC7CB}" destId="{10EC43CB-25F0-4807-85AF-E89878CC6584}" srcOrd="1" destOrd="0" presId="urn:microsoft.com/office/officeart/2005/8/layout/pyramid3"/>
    <dgm:cxn modelId="{896D280B-F5B1-470B-9642-BEA0D6070552}" type="presParOf" srcId="{730BFF70-BEA3-4B04-93F0-CC886B5FE4A4}" destId="{109B8348-8642-4E57-876E-9F60386399D3}" srcOrd="3" destOrd="0" presId="urn:microsoft.com/office/officeart/2005/8/layout/pyramid3"/>
    <dgm:cxn modelId="{4E87FED2-2DB8-4F28-A57B-B37DDBC15F29}" type="presParOf" srcId="{109B8348-8642-4E57-876E-9F60386399D3}" destId="{21A3CFCB-B637-4903-9A76-CDBA26D2FFF8}" srcOrd="0" destOrd="0" presId="urn:microsoft.com/office/officeart/2005/8/layout/pyramid3"/>
    <dgm:cxn modelId="{534DA4DE-CA7F-40EC-8D20-4D8974337ACD}" type="presParOf" srcId="{109B8348-8642-4E57-876E-9F60386399D3}" destId="{A50E4A50-5F6D-4EFB-A1CB-43E3E208DD28}" srcOrd="1" destOrd="0" presId="urn:microsoft.com/office/officeart/2005/8/layout/pyramid3"/>
  </dgm:cxnLst>
  <dgm:bg>
    <a:gradFill flip="none" rotWithShape="1">
      <a:gsLst>
        <a:gs pos="0">
          <a:schemeClr val="accent6">
            <a:lumMod val="0"/>
            <a:lumOff val="100000"/>
          </a:schemeClr>
        </a:gs>
        <a:gs pos="35000">
          <a:schemeClr val="accent6">
            <a:lumMod val="0"/>
            <a:lumOff val="100000"/>
          </a:schemeClr>
        </a:gs>
        <a:gs pos="100000">
          <a:schemeClr val="accent5">
            <a:lumMod val="60000"/>
            <a:lumOff val="40000"/>
          </a:schemeClr>
        </a:gs>
      </a:gsLst>
      <a:path path="circle">
        <a:fillToRect l="50000" t="-80000" r="50000" b="180000"/>
      </a:path>
      <a:tileRect/>
    </a:gra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7E939A-DA4D-4C4B-B205-5DCDD5EF2741}" type="doc">
      <dgm:prSet loTypeId="urn:microsoft.com/office/officeart/2009/3/layout/PieProces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RS"/>
        </a:p>
      </dgm:t>
    </dgm:pt>
    <dgm:pt modelId="{B16FA085-70BA-46EE-9F23-D5127DB5472C}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sr-Latn-RS" dirty="0" smtClean="0"/>
            <a:t>Podaci o skolovanju</a:t>
          </a:r>
          <a:endParaRPr lang="sr-Latn-RS" dirty="0"/>
        </a:p>
      </dgm:t>
    </dgm:pt>
    <dgm:pt modelId="{F1C6CE78-A67D-4DA6-9572-F9512B8C334B}" type="parTrans" cxnId="{35B8925D-7C87-4BE7-A3FC-940D895D5095}">
      <dgm:prSet/>
      <dgm:spPr/>
      <dgm:t>
        <a:bodyPr/>
        <a:lstStyle/>
        <a:p>
          <a:endParaRPr lang="sr-Latn-RS"/>
        </a:p>
      </dgm:t>
    </dgm:pt>
    <dgm:pt modelId="{B68BE76F-1BC9-411A-A31C-2040BC7A9844}" type="sibTrans" cxnId="{35B8925D-7C87-4BE7-A3FC-940D895D5095}">
      <dgm:prSet/>
      <dgm:spPr/>
      <dgm:t>
        <a:bodyPr/>
        <a:lstStyle/>
        <a:p>
          <a:endParaRPr lang="sr-Latn-RS"/>
        </a:p>
      </dgm:t>
    </dgm:pt>
    <dgm:pt modelId="{21F33C16-28D6-4C97-AF98-4D44FC5A7624}">
      <dgm:prSet phldrT="[Text]" custT="1"/>
      <dgm:spPr>
        <a:gradFill rotWithShape="0">
          <a:gsLst>
            <a:gs pos="33000">
              <a:srgbClr val="92D050"/>
            </a:gs>
            <a:gs pos="44000">
              <a:schemeClr val="accent4">
                <a:lumMod val="0"/>
                <a:lumOff val="100000"/>
              </a:schemeClr>
            </a:gs>
            <a:gs pos="100000">
              <a:srgbClr val="002060"/>
            </a:gs>
          </a:gsLst>
          <a:path path="circle">
            <a:fillToRect l="100000" b="100000"/>
          </a:path>
        </a:gradFill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sr-Latn-RS" sz="1600" dirty="0" smtClean="0">
              <a:solidFill>
                <a:schemeClr val="bg2">
                  <a:lumMod val="25000"/>
                </a:schemeClr>
              </a:solidFill>
            </a:rPr>
            <a:t>Srednje56%</a:t>
          </a:r>
          <a:endParaRPr lang="sr-Latn-RS" sz="1600" dirty="0" smtClean="0">
            <a:solidFill>
              <a:schemeClr val="bg2">
                <a:lumMod val="25000"/>
              </a:schemeClr>
            </a:solidFill>
          </a:endParaRPr>
        </a:p>
        <a:p>
          <a:r>
            <a:rPr lang="sr-Latn-RS" sz="1600" dirty="0" smtClean="0">
              <a:solidFill>
                <a:schemeClr val="bg2">
                  <a:lumMod val="25000"/>
                </a:schemeClr>
              </a:solidFill>
            </a:rPr>
            <a:t>Os </a:t>
          </a:r>
          <a:r>
            <a:rPr lang="sr-Latn-RS" sz="1600" dirty="0" smtClean="0">
              <a:solidFill>
                <a:schemeClr val="bg2">
                  <a:lumMod val="25000"/>
                </a:schemeClr>
              </a:solidFill>
            </a:rPr>
            <a:t>28%</a:t>
          </a:r>
          <a:endParaRPr lang="sr-Latn-RS" sz="1600" dirty="0" smtClean="0">
            <a:solidFill>
              <a:schemeClr val="bg2">
                <a:lumMod val="25000"/>
              </a:schemeClr>
            </a:solidFill>
          </a:endParaRPr>
        </a:p>
        <a:p>
          <a:r>
            <a:rPr lang="sr-Latn-RS" sz="1600" dirty="0" smtClean="0">
              <a:solidFill>
                <a:schemeClr val="bg2">
                  <a:lumMod val="25000"/>
                </a:schemeClr>
              </a:solidFill>
            </a:rPr>
            <a:t>Visa i </a:t>
          </a:r>
          <a:r>
            <a:rPr lang="sr-Latn-RS" sz="1600" dirty="0" smtClean="0">
              <a:solidFill>
                <a:schemeClr val="bg2">
                  <a:lumMod val="25000"/>
                </a:schemeClr>
              </a:solidFill>
            </a:rPr>
            <a:t>visoka12,1%</a:t>
          </a:r>
          <a:endParaRPr lang="sr-Latn-RS" sz="1600" dirty="0" smtClean="0">
            <a:solidFill>
              <a:schemeClr val="bg2">
                <a:lumMod val="25000"/>
              </a:schemeClr>
            </a:solidFill>
          </a:endParaRPr>
        </a:p>
        <a:p>
          <a:r>
            <a:rPr lang="sr-Latn-RS" sz="1600" dirty="0" smtClean="0">
              <a:solidFill>
                <a:schemeClr val="bg2">
                  <a:lumMod val="25000"/>
                </a:schemeClr>
              </a:solidFill>
            </a:rPr>
            <a:t>Nezavrsena os </a:t>
          </a:r>
          <a:r>
            <a:rPr lang="sr-Latn-RS" sz="1600" dirty="0" smtClean="0">
              <a:solidFill>
                <a:schemeClr val="bg2">
                  <a:lumMod val="25000"/>
                </a:schemeClr>
              </a:solidFill>
            </a:rPr>
            <a:t>3,4%</a:t>
          </a:r>
          <a:endParaRPr lang="sr-Latn-RS" sz="1600" dirty="0">
            <a:solidFill>
              <a:schemeClr val="bg2">
                <a:lumMod val="25000"/>
              </a:schemeClr>
            </a:solidFill>
          </a:endParaRPr>
        </a:p>
      </dgm:t>
    </dgm:pt>
    <dgm:pt modelId="{260BAAED-F388-478B-B23B-5FD91B34CD6B}" type="parTrans" cxnId="{43B7CEE3-CA0C-4ECB-9474-F47BC594395E}">
      <dgm:prSet/>
      <dgm:spPr/>
      <dgm:t>
        <a:bodyPr/>
        <a:lstStyle/>
        <a:p>
          <a:endParaRPr lang="sr-Latn-RS"/>
        </a:p>
      </dgm:t>
    </dgm:pt>
    <dgm:pt modelId="{CBB7E1EB-6167-45F4-BC5D-A62A06E1A685}" type="sibTrans" cxnId="{43B7CEE3-CA0C-4ECB-9474-F47BC594395E}">
      <dgm:prSet/>
      <dgm:spPr/>
      <dgm:t>
        <a:bodyPr/>
        <a:lstStyle/>
        <a:p>
          <a:endParaRPr lang="sr-Latn-RS"/>
        </a:p>
      </dgm:t>
    </dgm:pt>
    <dgm:pt modelId="{08DF08EF-2ED2-4734-960F-895221AC79D7}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sr-Latn-RS" dirty="0" smtClean="0"/>
            <a:t>Porodicno materijalno stanje</a:t>
          </a:r>
          <a:endParaRPr lang="sr-Latn-RS" dirty="0"/>
        </a:p>
      </dgm:t>
    </dgm:pt>
    <dgm:pt modelId="{BD240DEA-C54F-46E3-A2D1-526C63DF925E}" type="parTrans" cxnId="{0A07DC58-64D0-49DE-AEB2-C5D68EC855CE}">
      <dgm:prSet/>
      <dgm:spPr/>
      <dgm:t>
        <a:bodyPr/>
        <a:lstStyle/>
        <a:p>
          <a:endParaRPr lang="sr-Latn-RS"/>
        </a:p>
      </dgm:t>
    </dgm:pt>
    <dgm:pt modelId="{CBBC09F1-1565-42C3-8E35-AB34D95A3556}" type="sibTrans" cxnId="{0A07DC58-64D0-49DE-AEB2-C5D68EC855CE}">
      <dgm:prSet/>
      <dgm:spPr/>
      <dgm:t>
        <a:bodyPr/>
        <a:lstStyle/>
        <a:p>
          <a:endParaRPr lang="sr-Latn-RS"/>
        </a:p>
      </dgm:t>
    </dgm:pt>
    <dgm:pt modelId="{A5202BE6-785E-45B8-AB88-6B09E33FFF57}">
      <dgm:prSet phldrT="[Text]" custT="1"/>
      <dgm:spPr>
        <a:gradFill rotWithShape="0">
          <a:gsLst>
            <a:gs pos="0">
              <a:srgbClr val="92D050">
                <a:alpha val="0"/>
              </a:srgbClr>
            </a:gs>
            <a:gs pos="71000">
              <a:schemeClr val="accent4">
                <a:lumMod val="0"/>
                <a:lumOff val="100000"/>
              </a:schemeClr>
            </a:gs>
            <a:gs pos="80000">
              <a:srgbClr val="7030A0">
                <a:alpha val="57000"/>
              </a:srgbClr>
            </a:gs>
          </a:gsLst>
          <a:path path="circle">
            <a:fillToRect l="100000" b="100000"/>
          </a:path>
        </a:gradFill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sr-Latn-RS" sz="1800" dirty="0" smtClean="0">
              <a:solidFill>
                <a:srgbClr val="002060"/>
              </a:solidFill>
            </a:rPr>
            <a:t>Osrednje </a:t>
          </a:r>
          <a:r>
            <a:rPr lang="sr-Latn-RS" sz="1800" dirty="0" smtClean="0">
              <a:solidFill>
                <a:srgbClr val="002060"/>
              </a:solidFill>
            </a:rPr>
            <a:t>38,6%</a:t>
          </a:r>
          <a:endParaRPr lang="sr-Latn-RS" sz="1800" dirty="0" smtClean="0">
            <a:solidFill>
              <a:srgbClr val="002060"/>
            </a:solidFill>
          </a:endParaRPr>
        </a:p>
        <a:p>
          <a:r>
            <a:rPr lang="sr-Latn-RS" sz="1800" dirty="0" smtClean="0">
              <a:solidFill>
                <a:srgbClr val="002060"/>
              </a:solidFill>
            </a:rPr>
            <a:t>Dobro </a:t>
          </a:r>
          <a:r>
            <a:rPr lang="sr-Latn-RS" sz="1800" dirty="0" smtClean="0">
              <a:solidFill>
                <a:srgbClr val="002060"/>
              </a:solidFill>
            </a:rPr>
            <a:t>42,5%</a:t>
          </a:r>
          <a:endParaRPr lang="sr-Latn-RS" sz="1800" dirty="0" smtClean="0">
            <a:solidFill>
              <a:srgbClr val="002060"/>
            </a:solidFill>
          </a:endParaRPr>
        </a:p>
        <a:p>
          <a:r>
            <a:rPr lang="sr-Latn-RS" sz="1800" dirty="0" smtClean="0">
              <a:solidFill>
                <a:srgbClr val="002060"/>
              </a:solidFill>
            </a:rPr>
            <a:t>Lose 17,9%</a:t>
          </a:r>
        </a:p>
        <a:p>
          <a:r>
            <a:rPr lang="sr-Latn-RS" sz="1800" dirty="0" smtClean="0">
              <a:solidFill>
                <a:srgbClr val="002060"/>
              </a:solidFill>
            </a:rPr>
            <a:t>Veoma lose </a:t>
          </a:r>
          <a:r>
            <a:rPr lang="sr-Latn-RS" sz="1800" dirty="0" smtClean="0">
              <a:solidFill>
                <a:srgbClr val="002060"/>
              </a:solidFill>
            </a:rPr>
            <a:t>3,9%</a:t>
          </a:r>
          <a:endParaRPr lang="sr-Latn-RS" sz="1800" dirty="0" smtClean="0">
            <a:solidFill>
              <a:srgbClr val="002060"/>
            </a:solidFill>
          </a:endParaRPr>
        </a:p>
        <a:p>
          <a:r>
            <a:rPr lang="sr-Latn-RS" sz="1800" dirty="0" smtClean="0">
              <a:solidFill>
                <a:srgbClr val="002060"/>
              </a:solidFill>
            </a:rPr>
            <a:t>Veoma dobro </a:t>
          </a:r>
          <a:r>
            <a:rPr lang="sr-Latn-RS" sz="1800" dirty="0" smtClean="0">
              <a:solidFill>
                <a:srgbClr val="002060"/>
              </a:solidFill>
            </a:rPr>
            <a:t>2,9%</a:t>
          </a:r>
          <a:endParaRPr lang="sr-Latn-RS" sz="1800" dirty="0" smtClean="0">
            <a:solidFill>
              <a:srgbClr val="002060"/>
            </a:solidFill>
          </a:endParaRPr>
        </a:p>
        <a:p>
          <a:endParaRPr lang="sr-Latn-RS" sz="3600" dirty="0"/>
        </a:p>
      </dgm:t>
    </dgm:pt>
    <dgm:pt modelId="{8E514C8D-6DA6-41F2-A048-30A19E0C1A5E}" type="parTrans" cxnId="{6032EB77-6E25-4AEC-9EDF-D068B0540215}">
      <dgm:prSet/>
      <dgm:spPr/>
      <dgm:t>
        <a:bodyPr/>
        <a:lstStyle/>
        <a:p>
          <a:endParaRPr lang="sr-Latn-RS"/>
        </a:p>
      </dgm:t>
    </dgm:pt>
    <dgm:pt modelId="{8729568B-5823-419C-90D6-B2B8A38346E6}" type="sibTrans" cxnId="{6032EB77-6E25-4AEC-9EDF-D068B0540215}">
      <dgm:prSet/>
      <dgm:spPr/>
      <dgm:t>
        <a:bodyPr/>
        <a:lstStyle/>
        <a:p>
          <a:endParaRPr lang="sr-Latn-RS"/>
        </a:p>
      </dgm:t>
    </dgm:pt>
    <dgm:pt modelId="{871457DE-ED04-4133-8F66-2B5521F5AEB9}" type="pres">
      <dgm:prSet presAssocID="{687E939A-DA4D-4C4B-B205-5DCDD5EF2741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  <dgm:t>
        <a:bodyPr/>
        <a:lstStyle/>
        <a:p>
          <a:endParaRPr lang="sr-Latn-RS"/>
        </a:p>
      </dgm:t>
    </dgm:pt>
    <dgm:pt modelId="{5EC7C15D-491E-4624-B6ED-DC128E1E8845}" type="pres">
      <dgm:prSet presAssocID="{B16FA085-70BA-46EE-9F23-D5127DB5472C}" presName="ParentComposit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D428B512-EF89-4FF8-9F68-3E45C4A3D5FC}" type="pres">
      <dgm:prSet presAssocID="{B16FA085-70BA-46EE-9F23-D5127DB5472C}" presName="Chord" presStyleLbl="bgShp" presStyleIdx="0" presStyleCnt="2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4E77DC52-95A1-404B-89F8-23DFB4CAAAE4}" type="pres">
      <dgm:prSet presAssocID="{B16FA085-70BA-46EE-9F23-D5127DB5472C}" presName="Pie" presStyleLbl="alignNode1" presStyleIdx="0" presStyleCnt="2"/>
      <dgm:spPr>
        <a:solidFill>
          <a:schemeClr val="accent6">
            <a:lumMod val="75000"/>
          </a:schemeClr>
        </a:solidFill>
        <a:ln>
          <a:solidFill>
            <a:schemeClr val="accent6">
              <a:lumMod val="75000"/>
            </a:schemeClr>
          </a:solidFill>
        </a:ln>
        <a:scene3d>
          <a:camera prst="orthographicFront"/>
          <a:lightRig rig="threePt" dir="t"/>
        </a:scene3d>
        <a:sp3d>
          <a:bevelT w="114300" prst="artDeco"/>
        </a:sp3d>
      </dgm:spPr>
    </dgm:pt>
    <dgm:pt modelId="{4CF58C47-4B7C-49A7-9B36-4642561DB499}" type="pres">
      <dgm:prSet presAssocID="{B16FA085-70BA-46EE-9F23-D5127DB5472C}" presName="Parent" presStyleLbl="revTx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4C084561-7DDF-4F06-A437-342A4511B171}" type="pres">
      <dgm:prSet presAssocID="{CBB7E1EB-6167-45F4-BC5D-A62A06E1A685}" presName="negSibTrans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08A8FC79-66F8-4EB5-87AF-2152B5C30E80}" type="pres">
      <dgm:prSet presAssocID="{B16FA085-70BA-46EE-9F23-D5127DB5472C}" presName="composit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1747681F-11A4-43E9-9142-C954A1D94444}" type="pres">
      <dgm:prSet presAssocID="{B16FA085-70BA-46EE-9F23-D5127DB5472C}" presName="Child" presStyleLbl="revTx" presStyleIdx="1" presStyleCnt="4" custAng="680172" custScaleY="49403" custLinFactNeighborX="1491" custLinFactNeighborY="-2349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1FAD6342-01BC-4276-82B4-3D59197ACB70}" type="pres">
      <dgm:prSet presAssocID="{B68BE76F-1BC9-411A-A31C-2040BC7A9844}" presName="sibTrans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90E1020D-3642-4ED5-B2AF-B25CE803C005}" type="pres">
      <dgm:prSet presAssocID="{08DF08EF-2ED2-4734-960F-895221AC79D7}" presName="ParentComposit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0D80F6F4-8ACB-43C7-B083-2D1AE21FC952}" type="pres">
      <dgm:prSet presAssocID="{08DF08EF-2ED2-4734-960F-895221AC79D7}" presName="Chord" presStyleLbl="bgShp" presStyleIdx="1" presStyleCnt="2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038B783C-ADB2-4D31-9242-A00D47922DC0}" type="pres">
      <dgm:prSet presAssocID="{08DF08EF-2ED2-4734-960F-895221AC79D7}" presName="Pie" presStyleLbl="alignNode1" presStyleIdx="1" presStyleCnt="2"/>
      <dgm:spPr>
        <a:solidFill>
          <a:srgbClr val="9508AC"/>
        </a:solidFill>
        <a:scene3d>
          <a:camera prst="orthographicFront"/>
          <a:lightRig rig="threePt" dir="t"/>
        </a:scene3d>
        <a:sp3d>
          <a:bevelT w="114300" prst="artDeco"/>
        </a:sp3d>
      </dgm:spPr>
    </dgm:pt>
    <dgm:pt modelId="{6628D2AD-991C-4143-B539-23E180E9A239}" type="pres">
      <dgm:prSet presAssocID="{08DF08EF-2ED2-4734-960F-895221AC79D7}" presName="Parent" presStyleLbl="revTx" presStyleIdx="2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84FA2B34-FF0A-4284-A9EC-D6D8FBED642F}" type="pres">
      <dgm:prSet presAssocID="{8729568B-5823-419C-90D6-B2B8A38346E6}" presName="negSibTrans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D914BA17-71F8-4D37-9D66-C1B002311D47}" type="pres">
      <dgm:prSet presAssocID="{08DF08EF-2ED2-4734-960F-895221AC79D7}" presName="composit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A48D33B0-F485-42E3-841F-162C9FD7B071}" type="pres">
      <dgm:prSet presAssocID="{08DF08EF-2ED2-4734-960F-895221AC79D7}" presName="Child" presStyleLbl="revTx" presStyleIdx="3" presStyleCnt="4" custAng="21151887" custScaleY="49403" custLinFactNeighborX="-3729" custLinFactNeighborY="-1789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Latn-RS"/>
        </a:p>
      </dgm:t>
    </dgm:pt>
  </dgm:ptLst>
  <dgm:cxnLst>
    <dgm:cxn modelId="{DDBDD28A-C447-4D5F-A026-CA2F7B776345}" type="presOf" srcId="{687E939A-DA4D-4C4B-B205-5DCDD5EF2741}" destId="{871457DE-ED04-4133-8F66-2B5521F5AEB9}" srcOrd="0" destOrd="0" presId="urn:microsoft.com/office/officeart/2009/3/layout/PieProcess"/>
    <dgm:cxn modelId="{35B8925D-7C87-4BE7-A3FC-940D895D5095}" srcId="{687E939A-DA4D-4C4B-B205-5DCDD5EF2741}" destId="{B16FA085-70BA-46EE-9F23-D5127DB5472C}" srcOrd="0" destOrd="0" parTransId="{F1C6CE78-A67D-4DA6-9572-F9512B8C334B}" sibTransId="{B68BE76F-1BC9-411A-A31C-2040BC7A9844}"/>
    <dgm:cxn modelId="{6032EB77-6E25-4AEC-9EDF-D068B0540215}" srcId="{08DF08EF-2ED2-4734-960F-895221AC79D7}" destId="{A5202BE6-785E-45B8-AB88-6B09E33FFF57}" srcOrd="0" destOrd="0" parTransId="{8E514C8D-6DA6-41F2-A048-30A19E0C1A5E}" sibTransId="{8729568B-5823-419C-90D6-B2B8A38346E6}"/>
    <dgm:cxn modelId="{789C2FEC-728F-4BF5-B41E-D53C69BE3602}" type="presOf" srcId="{A5202BE6-785E-45B8-AB88-6B09E33FFF57}" destId="{A48D33B0-F485-42E3-841F-162C9FD7B071}" srcOrd="0" destOrd="0" presId="urn:microsoft.com/office/officeart/2009/3/layout/PieProcess"/>
    <dgm:cxn modelId="{43B7CEE3-CA0C-4ECB-9474-F47BC594395E}" srcId="{B16FA085-70BA-46EE-9F23-D5127DB5472C}" destId="{21F33C16-28D6-4C97-AF98-4D44FC5A7624}" srcOrd="0" destOrd="0" parTransId="{260BAAED-F388-478B-B23B-5FD91B34CD6B}" sibTransId="{CBB7E1EB-6167-45F4-BC5D-A62A06E1A685}"/>
    <dgm:cxn modelId="{12AE8060-8B86-4A4E-85D6-9217493A6EB3}" type="presOf" srcId="{B16FA085-70BA-46EE-9F23-D5127DB5472C}" destId="{4CF58C47-4B7C-49A7-9B36-4642561DB499}" srcOrd="0" destOrd="0" presId="urn:microsoft.com/office/officeart/2009/3/layout/PieProcess"/>
    <dgm:cxn modelId="{0A07DC58-64D0-49DE-AEB2-C5D68EC855CE}" srcId="{687E939A-DA4D-4C4B-B205-5DCDD5EF2741}" destId="{08DF08EF-2ED2-4734-960F-895221AC79D7}" srcOrd="1" destOrd="0" parTransId="{BD240DEA-C54F-46E3-A2D1-526C63DF925E}" sibTransId="{CBBC09F1-1565-42C3-8E35-AB34D95A3556}"/>
    <dgm:cxn modelId="{29585335-3210-45B7-9EDF-1C1AE36E981D}" type="presOf" srcId="{21F33C16-28D6-4C97-AF98-4D44FC5A7624}" destId="{1747681F-11A4-43E9-9142-C954A1D94444}" srcOrd="0" destOrd="0" presId="urn:microsoft.com/office/officeart/2009/3/layout/PieProcess"/>
    <dgm:cxn modelId="{69D81334-7013-46A9-9CA2-FCB3C16A8C6C}" type="presOf" srcId="{08DF08EF-2ED2-4734-960F-895221AC79D7}" destId="{6628D2AD-991C-4143-B539-23E180E9A239}" srcOrd="0" destOrd="0" presId="urn:microsoft.com/office/officeart/2009/3/layout/PieProcess"/>
    <dgm:cxn modelId="{B6743DB3-CD7E-47C4-BC50-2B8041C05001}" type="presParOf" srcId="{871457DE-ED04-4133-8F66-2B5521F5AEB9}" destId="{5EC7C15D-491E-4624-B6ED-DC128E1E8845}" srcOrd="0" destOrd="0" presId="urn:microsoft.com/office/officeart/2009/3/layout/PieProcess"/>
    <dgm:cxn modelId="{C50FD986-C2E5-46EA-B629-31B69A29792F}" type="presParOf" srcId="{5EC7C15D-491E-4624-B6ED-DC128E1E8845}" destId="{D428B512-EF89-4FF8-9F68-3E45C4A3D5FC}" srcOrd="0" destOrd="0" presId="urn:microsoft.com/office/officeart/2009/3/layout/PieProcess"/>
    <dgm:cxn modelId="{8C336E6A-9F51-4E64-B450-D27C5FB50E1C}" type="presParOf" srcId="{5EC7C15D-491E-4624-B6ED-DC128E1E8845}" destId="{4E77DC52-95A1-404B-89F8-23DFB4CAAAE4}" srcOrd="1" destOrd="0" presId="urn:microsoft.com/office/officeart/2009/3/layout/PieProcess"/>
    <dgm:cxn modelId="{24CDFD82-81D4-4314-A569-33A3E78D6CCE}" type="presParOf" srcId="{5EC7C15D-491E-4624-B6ED-DC128E1E8845}" destId="{4CF58C47-4B7C-49A7-9B36-4642561DB499}" srcOrd="2" destOrd="0" presId="urn:microsoft.com/office/officeart/2009/3/layout/PieProcess"/>
    <dgm:cxn modelId="{F267846F-4654-4D0F-B778-D023C50D6BAD}" type="presParOf" srcId="{871457DE-ED04-4133-8F66-2B5521F5AEB9}" destId="{4C084561-7DDF-4F06-A437-342A4511B171}" srcOrd="1" destOrd="0" presId="urn:microsoft.com/office/officeart/2009/3/layout/PieProcess"/>
    <dgm:cxn modelId="{FC4AD075-2DDD-4459-B21B-A1F7F44314F0}" type="presParOf" srcId="{871457DE-ED04-4133-8F66-2B5521F5AEB9}" destId="{08A8FC79-66F8-4EB5-87AF-2152B5C30E80}" srcOrd="2" destOrd="0" presId="urn:microsoft.com/office/officeart/2009/3/layout/PieProcess"/>
    <dgm:cxn modelId="{32FFD4F4-E862-4041-BC2F-DE020AD1C4EB}" type="presParOf" srcId="{08A8FC79-66F8-4EB5-87AF-2152B5C30E80}" destId="{1747681F-11A4-43E9-9142-C954A1D94444}" srcOrd="0" destOrd="0" presId="urn:microsoft.com/office/officeart/2009/3/layout/PieProcess"/>
    <dgm:cxn modelId="{C4ABD7D9-BDD2-434E-8673-19272559F52A}" type="presParOf" srcId="{871457DE-ED04-4133-8F66-2B5521F5AEB9}" destId="{1FAD6342-01BC-4276-82B4-3D59197ACB70}" srcOrd="3" destOrd="0" presId="urn:microsoft.com/office/officeart/2009/3/layout/PieProcess"/>
    <dgm:cxn modelId="{1AF2CA9B-E162-46F4-9BBA-F71478E39C27}" type="presParOf" srcId="{871457DE-ED04-4133-8F66-2B5521F5AEB9}" destId="{90E1020D-3642-4ED5-B2AF-B25CE803C005}" srcOrd="4" destOrd="0" presId="urn:microsoft.com/office/officeart/2009/3/layout/PieProcess"/>
    <dgm:cxn modelId="{4437E631-5388-4F2C-8806-78844EC0692F}" type="presParOf" srcId="{90E1020D-3642-4ED5-B2AF-B25CE803C005}" destId="{0D80F6F4-8ACB-43C7-B083-2D1AE21FC952}" srcOrd="0" destOrd="0" presId="urn:microsoft.com/office/officeart/2009/3/layout/PieProcess"/>
    <dgm:cxn modelId="{7AC7B363-4F38-493F-ABF1-041C92526657}" type="presParOf" srcId="{90E1020D-3642-4ED5-B2AF-B25CE803C005}" destId="{038B783C-ADB2-4D31-9242-A00D47922DC0}" srcOrd="1" destOrd="0" presId="urn:microsoft.com/office/officeart/2009/3/layout/PieProcess"/>
    <dgm:cxn modelId="{653C4B5C-CE93-482B-9089-DB58A62FB742}" type="presParOf" srcId="{90E1020D-3642-4ED5-B2AF-B25CE803C005}" destId="{6628D2AD-991C-4143-B539-23E180E9A239}" srcOrd="2" destOrd="0" presId="urn:microsoft.com/office/officeart/2009/3/layout/PieProcess"/>
    <dgm:cxn modelId="{D2E43B2E-3126-45A0-84FD-F0039A56675B}" type="presParOf" srcId="{871457DE-ED04-4133-8F66-2B5521F5AEB9}" destId="{84FA2B34-FF0A-4284-A9EC-D6D8FBED642F}" srcOrd="5" destOrd="0" presId="urn:microsoft.com/office/officeart/2009/3/layout/PieProcess"/>
    <dgm:cxn modelId="{C8DF540B-71CE-45EF-884A-3D87ADFF9107}" type="presParOf" srcId="{871457DE-ED04-4133-8F66-2B5521F5AEB9}" destId="{D914BA17-71F8-4D37-9D66-C1B002311D47}" srcOrd="6" destOrd="0" presId="urn:microsoft.com/office/officeart/2009/3/layout/PieProcess"/>
    <dgm:cxn modelId="{4DCC679B-3C2D-471A-B992-57E148B5E382}" type="presParOf" srcId="{D914BA17-71F8-4D37-9D66-C1B002311D47}" destId="{A48D33B0-F485-42E3-841F-162C9FD7B071}" srcOrd="0" destOrd="0" presId="urn:microsoft.com/office/officeart/2009/3/layout/PieProcess"/>
  </dgm:cxnLst>
  <dgm:bg>
    <a:gradFill flip="none" rotWithShape="1">
      <a:gsLst>
        <a:gs pos="24000">
          <a:srgbClr val="92D050">
            <a:alpha val="0"/>
          </a:srgbClr>
        </a:gs>
        <a:gs pos="71000">
          <a:schemeClr val="accent4">
            <a:lumMod val="0"/>
            <a:lumOff val="100000"/>
          </a:schemeClr>
        </a:gs>
        <a:gs pos="100000">
          <a:srgbClr val="002060"/>
        </a:gs>
      </a:gsLst>
      <a:path path="shape">
        <a:fillToRect l="50000" t="50000" r="50000" b="50000"/>
      </a:path>
      <a:tileRect/>
    </a:gradFill>
  </dgm:bg>
  <dgm:whole>
    <a:ln>
      <a:solidFill>
        <a:srgbClr val="92D050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8E7DD8-B6B1-438B-B43F-70A3567C3BD5}">
      <dsp:nvSpPr>
        <dsp:cNvPr id="0" name=""/>
        <dsp:cNvSpPr/>
      </dsp:nvSpPr>
      <dsp:spPr>
        <a:xfrm rot="10800000">
          <a:off x="0" y="0"/>
          <a:ext cx="10515600" cy="1087834"/>
        </a:xfrm>
        <a:prstGeom prst="trapezoid">
          <a:avLst>
            <a:gd name="adj" fmla="val 120832"/>
          </a:avLst>
        </a:prstGeom>
        <a:gradFill rotWithShape="0">
          <a:gsLst>
            <a:gs pos="0">
              <a:srgbClr val="FFC000"/>
            </a:gs>
            <a:gs pos="87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</a:schemeClr>
            </a:gs>
          </a:gsLst>
          <a:path path="circle">
            <a:fillToRect l="50000" t="130000" r="50000" b="-30000"/>
          </a:path>
        </a:gradFill>
        <a:ln w="127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400" kern="1200" dirty="0" smtClean="0"/>
            <a:t>Hirursko-43,5%</a:t>
          </a:r>
          <a:endParaRPr lang="sr-Latn-RS" sz="2400" kern="1200" dirty="0"/>
        </a:p>
      </dsp:txBody>
      <dsp:txXfrm rot="-10800000">
        <a:off x="1840229" y="0"/>
        <a:ext cx="6835140" cy="1087834"/>
      </dsp:txXfrm>
    </dsp:sp>
    <dsp:sp modelId="{2DAD2A84-CE14-4E4C-BC8D-EA9E77AFFDEB}">
      <dsp:nvSpPr>
        <dsp:cNvPr id="0" name=""/>
        <dsp:cNvSpPr/>
      </dsp:nvSpPr>
      <dsp:spPr>
        <a:xfrm rot="10800000">
          <a:off x="1314449" y="1087834"/>
          <a:ext cx="7886700" cy="1087834"/>
        </a:xfrm>
        <a:prstGeom prst="trapezoid">
          <a:avLst>
            <a:gd name="adj" fmla="val 120832"/>
          </a:avLst>
        </a:prstGeom>
        <a:gradFill rotWithShape="0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path path="circle">
            <a:fillToRect l="50000" t="-80000" r="50000" b="180000"/>
          </a:path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000" kern="1200" dirty="0" smtClean="0"/>
            <a:t>Internisticko – 39,1%</a:t>
          </a:r>
          <a:endParaRPr lang="sr-Latn-RS" sz="2000" kern="1200" dirty="0"/>
        </a:p>
      </dsp:txBody>
      <dsp:txXfrm rot="-10800000">
        <a:off x="2694622" y="1087834"/>
        <a:ext cx="5126355" cy="1087834"/>
      </dsp:txXfrm>
    </dsp:sp>
    <dsp:sp modelId="{1EA62006-E2E9-49A6-92FD-4E79072E52A3}">
      <dsp:nvSpPr>
        <dsp:cNvPr id="0" name=""/>
        <dsp:cNvSpPr/>
      </dsp:nvSpPr>
      <dsp:spPr>
        <a:xfrm rot="10800000">
          <a:off x="2628900" y="2175669"/>
          <a:ext cx="5257800" cy="1087834"/>
        </a:xfrm>
        <a:prstGeom prst="trapezoid">
          <a:avLst>
            <a:gd name="adj" fmla="val 120832"/>
          </a:avLst>
        </a:prstGeom>
        <a:gradFill rotWithShape="0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65000">
              <a:schemeClr val="accent5">
                <a:lumMod val="60000"/>
                <a:lumOff val="40000"/>
              </a:schemeClr>
            </a:gs>
          </a:gsLst>
          <a:path path="circle">
            <a:fillToRect l="50000" t="-80000" r="50000" b="180000"/>
          </a:path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800" kern="1200" dirty="0" smtClean="0"/>
            <a:t>Ginekolosko-akusersko -12,6%</a:t>
          </a:r>
          <a:endParaRPr lang="sr-Latn-RS" sz="1800" kern="1200" dirty="0"/>
        </a:p>
      </dsp:txBody>
      <dsp:txXfrm rot="-10800000">
        <a:off x="3549015" y="2175669"/>
        <a:ext cx="3417570" cy="1087834"/>
      </dsp:txXfrm>
    </dsp:sp>
    <dsp:sp modelId="{21A3CFCB-B637-4903-9A76-CDBA26D2FFF8}">
      <dsp:nvSpPr>
        <dsp:cNvPr id="0" name=""/>
        <dsp:cNvSpPr/>
      </dsp:nvSpPr>
      <dsp:spPr>
        <a:xfrm rot="10800000">
          <a:off x="3943350" y="3263503"/>
          <a:ext cx="2628900" cy="1087834"/>
        </a:xfrm>
        <a:prstGeom prst="trapezoid">
          <a:avLst>
            <a:gd name="adj" fmla="val 120832"/>
          </a:avLst>
        </a:prstGeom>
        <a:gradFill rotWithShape="0">
          <a:gsLst>
            <a:gs pos="0">
              <a:srgbClr val="7030A0">
                <a:alpha val="45000"/>
              </a:srgbClr>
            </a:gs>
            <a:gs pos="56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  <a:alpha val="27000"/>
              </a:schemeClr>
            </a:gs>
          </a:gsLst>
          <a:path path="circle">
            <a:fillToRect l="50000" t="130000" r="50000" b="-30000"/>
          </a:path>
        </a:gradFill>
        <a:ln w="127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000" kern="1200" dirty="0" smtClean="0"/>
            <a:t>Rehabilitacija-4,8%</a:t>
          </a:r>
          <a:endParaRPr lang="sr-Latn-RS" sz="2000" kern="1200" dirty="0"/>
        </a:p>
      </dsp:txBody>
      <dsp:txXfrm rot="-10800000">
        <a:off x="3943350" y="3263503"/>
        <a:ext cx="2628900" cy="10878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28B512-EF89-4FF8-9F68-3E45C4A3D5FC}">
      <dsp:nvSpPr>
        <dsp:cNvPr id="0" name=""/>
        <dsp:cNvSpPr/>
      </dsp:nvSpPr>
      <dsp:spPr>
        <a:xfrm>
          <a:off x="1291520" y="0"/>
          <a:ext cx="1260263" cy="1260263"/>
        </a:xfrm>
        <a:prstGeom prst="chord">
          <a:avLst>
            <a:gd name="adj1" fmla="val 4800000"/>
            <a:gd name="adj2" fmla="val 1680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77DC52-95A1-404B-89F8-23DFB4CAAAE4}">
      <dsp:nvSpPr>
        <dsp:cNvPr id="0" name=""/>
        <dsp:cNvSpPr/>
      </dsp:nvSpPr>
      <dsp:spPr>
        <a:xfrm>
          <a:off x="1417546" y="126026"/>
          <a:ext cx="1008210" cy="1008210"/>
        </a:xfrm>
        <a:prstGeom prst="pie">
          <a:avLst>
            <a:gd name="adj1" fmla="val 10800000"/>
            <a:gd name="adj2" fmla="val 16200000"/>
          </a:avLst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F58C47-4B7C-49A7-9B36-4642561DB499}">
      <dsp:nvSpPr>
        <dsp:cNvPr id="0" name=""/>
        <dsp:cNvSpPr/>
      </dsp:nvSpPr>
      <dsp:spPr>
        <a:xfrm rot="16200000">
          <a:off x="-157782" y="2835592"/>
          <a:ext cx="3654763" cy="756157"/>
        </a:xfrm>
        <a:prstGeom prst="rect">
          <a:avLst/>
        </a:prstGeom>
        <a:noFill/>
        <a:ln>
          <a:noFill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700" kern="1200" dirty="0" smtClean="0"/>
            <a:t>Podaci o skolovanju</a:t>
          </a:r>
          <a:endParaRPr lang="sr-Latn-RS" sz="2700" kern="1200" dirty="0"/>
        </a:p>
      </dsp:txBody>
      <dsp:txXfrm>
        <a:off x="-157782" y="2835592"/>
        <a:ext cx="3654763" cy="756157"/>
      </dsp:txXfrm>
    </dsp:sp>
    <dsp:sp modelId="{1747681F-11A4-43E9-9142-C954A1D94444}">
      <dsp:nvSpPr>
        <dsp:cNvPr id="0" name=""/>
        <dsp:cNvSpPr/>
      </dsp:nvSpPr>
      <dsp:spPr>
        <a:xfrm rot="680172">
          <a:off x="2211285" y="223431"/>
          <a:ext cx="2520526" cy="2490431"/>
        </a:xfrm>
        <a:prstGeom prst="rect">
          <a:avLst/>
        </a:prstGeom>
        <a:gradFill rotWithShape="0">
          <a:gsLst>
            <a:gs pos="33000">
              <a:srgbClr val="92D050"/>
            </a:gs>
            <a:gs pos="44000">
              <a:schemeClr val="accent4">
                <a:lumMod val="0"/>
                <a:lumOff val="100000"/>
              </a:schemeClr>
            </a:gs>
            <a:gs pos="100000">
              <a:srgbClr val="002060"/>
            </a:gs>
          </a:gsLst>
          <a:path path="circle">
            <a:fillToRect l="100000" b="100000"/>
          </a:path>
        </a:gradFill>
        <a:ln>
          <a:noFill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600" kern="1200" dirty="0" smtClean="0">
              <a:solidFill>
                <a:schemeClr val="bg2">
                  <a:lumMod val="25000"/>
                </a:schemeClr>
              </a:solidFill>
            </a:rPr>
            <a:t>Srednje56%</a:t>
          </a:r>
          <a:endParaRPr lang="sr-Latn-RS" sz="1600" kern="1200" dirty="0" smtClean="0">
            <a:solidFill>
              <a:schemeClr val="bg2">
                <a:lumMod val="25000"/>
              </a:schemeClr>
            </a:solidFill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600" kern="1200" dirty="0" smtClean="0">
              <a:solidFill>
                <a:schemeClr val="bg2">
                  <a:lumMod val="25000"/>
                </a:schemeClr>
              </a:solidFill>
            </a:rPr>
            <a:t>Os </a:t>
          </a:r>
          <a:r>
            <a:rPr lang="sr-Latn-RS" sz="1600" kern="1200" dirty="0" smtClean="0">
              <a:solidFill>
                <a:schemeClr val="bg2">
                  <a:lumMod val="25000"/>
                </a:schemeClr>
              </a:solidFill>
            </a:rPr>
            <a:t>28%</a:t>
          </a:r>
          <a:endParaRPr lang="sr-Latn-RS" sz="1600" kern="1200" dirty="0" smtClean="0">
            <a:solidFill>
              <a:schemeClr val="bg2">
                <a:lumMod val="25000"/>
              </a:schemeClr>
            </a:solidFill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600" kern="1200" dirty="0" smtClean="0">
              <a:solidFill>
                <a:schemeClr val="bg2">
                  <a:lumMod val="25000"/>
                </a:schemeClr>
              </a:solidFill>
            </a:rPr>
            <a:t>Visa i </a:t>
          </a:r>
          <a:r>
            <a:rPr lang="sr-Latn-RS" sz="1600" kern="1200" dirty="0" smtClean="0">
              <a:solidFill>
                <a:schemeClr val="bg2">
                  <a:lumMod val="25000"/>
                </a:schemeClr>
              </a:solidFill>
            </a:rPr>
            <a:t>visoka12,1%</a:t>
          </a:r>
          <a:endParaRPr lang="sr-Latn-RS" sz="1600" kern="1200" dirty="0" smtClean="0">
            <a:solidFill>
              <a:schemeClr val="bg2">
                <a:lumMod val="25000"/>
              </a:schemeClr>
            </a:solidFill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600" kern="1200" dirty="0" smtClean="0">
              <a:solidFill>
                <a:schemeClr val="bg2">
                  <a:lumMod val="25000"/>
                </a:schemeClr>
              </a:solidFill>
            </a:rPr>
            <a:t>Nezavrsena os </a:t>
          </a:r>
          <a:r>
            <a:rPr lang="sr-Latn-RS" sz="1600" kern="1200" dirty="0" smtClean="0">
              <a:solidFill>
                <a:schemeClr val="bg2">
                  <a:lumMod val="25000"/>
                </a:schemeClr>
              </a:solidFill>
            </a:rPr>
            <a:t>3,4%</a:t>
          </a:r>
          <a:endParaRPr lang="sr-Latn-RS" sz="1600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2211285" y="223431"/>
        <a:ext cx="2520526" cy="2490431"/>
      </dsp:txXfrm>
    </dsp:sp>
    <dsp:sp modelId="{0D80F6F4-8ACB-43C7-B083-2D1AE21FC952}">
      <dsp:nvSpPr>
        <dsp:cNvPr id="0" name=""/>
        <dsp:cNvSpPr/>
      </dsp:nvSpPr>
      <dsp:spPr>
        <a:xfrm>
          <a:off x="5110951" y="0"/>
          <a:ext cx="1260263" cy="1260263"/>
        </a:xfrm>
        <a:prstGeom prst="chord">
          <a:avLst>
            <a:gd name="adj1" fmla="val 4800000"/>
            <a:gd name="adj2" fmla="val 1680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8B783C-ADB2-4D31-9242-A00D47922DC0}">
      <dsp:nvSpPr>
        <dsp:cNvPr id="0" name=""/>
        <dsp:cNvSpPr/>
      </dsp:nvSpPr>
      <dsp:spPr>
        <a:xfrm>
          <a:off x="5236977" y="126026"/>
          <a:ext cx="1008210" cy="1008210"/>
        </a:xfrm>
        <a:prstGeom prst="pie">
          <a:avLst>
            <a:gd name="adj1" fmla="val 5400000"/>
            <a:gd name="adj2" fmla="val 16200000"/>
          </a:avLst>
        </a:prstGeom>
        <a:solidFill>
          <a:srgbClr val="9508AC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28D2AD-991C-4143-B539-23E180E9A239}">
      <dsp:nvSpPr>
        <dsp:cNvPr id="0" name=""/>
        <dsp:cNvSpPr/>
      </dsp:nvSpPr>
      <dsp:spPr>
        <a:xfrm rot="16200000">
          <a:off x="3661648" y="2835592"/>
          <a:ext cx="3654763" cy="756157"/>
        </a:xfrm>
        <a:prstGeom prst="rect">
          <a:avLst/>
        </a:prstGeom>
        <a:noFill/>
        <a:ln>
          <a:noFill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700" kern="1200" dirty="0" smtClean="0"/>
            <a:t>Porodicno materijalno stanje</a:t>
          </a:r>
          <a:endParaRPr lang="sr-Latn-RS" sz="2700" kern="1200" dirty="0"/>
        </a:p>
      </dsp:txBody>
      <dsp:txXfrm>
        <a:off x="3661648" y="2835592"/>
        <a:ext cx="3654763" cy="756157"/>
      </dsp:txXfrm>
    </dsp:sp>
    <dsp:sp modelId="{A48D33B0-F485-42E3-841F-162C9FD7B071}">
      <dsp:nvSpPr>
        <dsp:cNvPr id="0" name=""/>
        <dsp:cNvSpPr/>
      </dsp:nvSpPr>
      <dsp:spPr>
        <a:xfrm rot="21151887">
          <a:off x="5899144" y="373113"/>
          <a:ext cx="2520526" cy="2490431"/>
        </a:xfrm>
        <a:prstGeom prst="rect">
          <a:avLst/>
        </a:prstGeom>
        <a:gradFill rotWithShape="0">
          <a:gsLst>
            <a:gs pos="0">
              <a:srgbClr val="92D050">
                <a:alpha val="0"/>
              </a:srgbClr>
            </a:gs>
            <a:gs pos="71000">
              <a:schemeClr val="accent4">
                <a:lumMod val="0"/>
                <a:lumOff val="100000"/>
              </a:schemeClr>
            </a:gs>
            <a:gs pos="80000">
              <a:srgbClr val="7030A0">
                <a:alpha val="57000"/>
              </a:srgbClr>
            </a:gs>
          </a:gsLst>
          <a:path path="circle">
            <a:fillToRect l="100000" b="100000"/>
          </a:path>
        </a:gradFill>
        <a:ln>
          <a:noFill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800" kern="1200" dirty="0" smtClean="0">
              <a:solidFill>
                <a:srgbClr val="002060"/>
              </a:solidFill>
            </a:rPr>
            <a:t>Osrednje </a:t>
          </a:r>
          <a:r>
            <a:rPr lang="sr-Latn-RS" sz="1800" kern="1200" dirty="0" smtClean="0">
              <a:solidFill>
                <a:srgbClr val="002060"/>
              </a:solidFill>
            </a:rPr>
            <a:t>38,6%</a:t>
          </a:r>
          <a:endParaRPr lang="sr-Latn-RS" sz="1800" kern="1200" dirty="0" smtClean="0">
            <a:solidFill>
              <a:srgbClr val="002060"/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800" kern="1200" dirty="0" smtClean="0">
              <a:solidFill>
                <a:srgbClr val="002060"/>
              </a:solidFill>
            </a:rPr>
            <a:t>Dobro </a:t>
          </a:r>
          <a:r>
            <a:rPr lang="sr-Latn-RS" sz="1800" kern="1200" dirty="0" smtClean="0">
              <a:solidFill>
                <a:srgbClr val="002060"/>
              </a:solidFill>
            </a:rPr>
            <a:t>42,5%</a:t>
          </a:r>
          <a:endParaRPr lang="sr-Latn-RS" sz="1800" kern="1200" dirty="0" smtClean="0">
            <a:solidFill>
              <a:srgbClr val="002060"/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800" kern="1200" dirty="0" smtClean="0">
              <a:solidFill>
                <a:srgbClr val="002060"/>
              </a:solidFill>
            </a:rPr>
            <a:t>Lose 17,9%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800" kern="1200" dirty="0" smtClean="0">
              <a:solidFill>
                <a:srgbClr val="002060"/>
              </a:solidFill>
            </a:rPr>
            <a:t>Veoma lose </a:t>
          </a:r>
          <a:r>
            <a:rPr lang="sr-Latn-RS" sz="1800" kern="1200" dirty="0" smtClean="0">
              <a:solidFill>
                <a:srgbClr val="002060"/>
              </a:solidFill>
            </a:rPr>
            <a:t>3,9%</a:t>
          </a:r>
          <a:endParaRPr lang="sr-Latn-RS" sz="1800" kern="1200" dirty="0" smtClean="0">
            <a:solidFill>
              <a:srgbClr val="002060"/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800" kern="1200" dirty="0" smtClean="0">
              <a:solidFill>
                <a:srgbClr val="002060"/>
              </a:solidFill>
            </a:rPr>
            <a:t>Veoma dobro </a:t>
          </a:r>
          <a:r>
            <a:rPr lang="sr-Latn-RS" sz="1800" kern="1200" dirty="0" smtClean="0">
              <a:solidFill>
                <a:srgbClr val="002060"/>
              </a:solidFill>
            </a:rPr>
            <a:t>2,9%</a:t>
          </a:r>
          <a:endParaRPr lang="sr-Latn-RS" sz="1800" kern="1200" dirty="0" smtClean="0">
            <a:solidFill>
              <a:srgbClr val="002060"/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Latn-RS" sz="3600" kern="1200" dirty="0"/>
        </a:p>
      </dsp:txBody>
      <dsp:txXfrm>
        <a:off x="5899144" y="373113"/>
        <a:ext cx="2520526" cy="24904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PieProcess">
  <dgm:title val=""/>
  <dgm:desc val=""/>
  <dgm:catLst>
    <dgm:cat type="list" pri="8600"/>
    <dgm:cat type="process" pri="4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</dgm:alg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w" for="ch" forName="ParentComposite" refType="w" fact="0.5"/>
      <dgm:constr type="h" for="ch" forName="ParentComposite" refType="h"/>
      <dgm:constr type="w" for="ch" forName="negSibTrans" refType="h" refFor="ch" refForName="composite" fact="-0.075"/>
      <dgm:constr type="w" for="ch" forName="sibTrans" refType="w" refFor="ch" refForName="composite" fact="0.0425"/>
    </dgm:constrLst>
    <dgm:forEach name="nodesForEach" axis="ch" ptType="node" cnt="7">
      <dgm:layoutNode name="ParentComposite">
        <dgm:alg type="composite">
          <dgm:param type="ar" val="0.25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Parent" refType="w" fact="0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l" for="ch" forName="Chord" refType="w" fact="0"/>
              <dgm:constr type="t" for="ch" forName="Chord" refType="h" fact="0"/>
              <dgm:constr type="w" for="ch" forName="Chord" refType="w"/>
              <dgm:constr type="h" for="ch" forName="Chord" refType="h" fact="0.25"/>
              <dgm:constr type="l" for="ch" forName="Pie" refType="w" fact="0.1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if>
          <dgm:else name="Name6">
            <dgm:constrLst>
              <dgm:constr type="r" for="ch" forName="Parent" refType="w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r" for="ch" forName="Chord" refType="w"/>
              <dgm:constr type="t" for="ch" forName="Chord" refType="h" fact="0"/>
              <dgm:constr type="w" for="ch" forName="Chord" refType="w"/>
              <dgm:constr type="h" for="ch" forName="Chord" refType="h" fact="0.25"/>
              <dgm:constr type="r" for="ch" forName="Pie" refType="w" fact="0.9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else>
        </dgm:choose>
        <dgm:layoutNode name="Chord" styleLbl="bgShp">
          <dgm:alg type="sp"/>
          <dgm:choose name="Name7">
            <dgm:if name="Name8" func="var" arg="dir" op="equ" val="norm">
              <dgm:shape xmlns:r="http://schemas.openxmlformats.org/officeDocument/2006/relationships" type="chord" r:blip="">
                <dgm:adjLst>
                  <dgm:adj idx="1" val="80"/>
                  <dgm:adj idx="2" val="-80"/>
                </dgm:adjLst>
              </dgm:shape>
            </dgm:if>
            <dgm:else name="Name9">
              <dgm:shape xmlns:r="http://schemas.openxmlformats.org/officeDocument/2006/relationships" rot="180" type="chord" r:blip="">
                <dgm:adjLst>
                  <dgm:adj idx="1" val="80"/>
                  <dgm:adj idx="2" val="-80"/>
                </dgm:adjLst>
              </dgm:shape>
            </dgm:else>
          </dgm:choose>
          <dgm:presOf/>
        </dgm:layoutNode>
        <dgm:layoutNode name="Pie" styleLbl="alignNode1">
          <dgm:alg type="sp"/>
          <dgm:choose name="Name10">
            <dgm:if name="Name11" func="var" arg="dir" op="equ" val="norm">
              <dgm:choose name="Name12">
                <dgm:if name="Name13" axis="precedSib" ptType="node" func="cnt" op="equ" val="0">
                  <dgm:choose name="Name14">
                    <dgm:if name="Name1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1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17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if name="Name18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35"/>
                          <dgm:adj idx="2" val="-90"/>
                        </dgm:adjLst>
                      </dgm:shape>
                    </dgm:if>
                    <dgm:if name="Name19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26"/>
                          <dgm:adj idx="2" val="-90"/>
                        </dgm:adjLst>
                      </dgm:shape>
                    </dgm:if>
                    <dgm:if name="Name20" axis="followSib" ptType="node" func="cnt" op="equ" val="5">
                      <dgm:shape xmlns:r="http://schemas.openxmlformats.org/officeDocument/2006/relationships" type="pie" r:blip="">
                        <dgm:adjLst>
                          <dgm:adj idx="1" val="-120"/>
                          <dgm:adj idx="2" val="-90"/>
                        </dgm:adjLst>
                      </dgm:shape>
                    </dgm:if>
                    <dgm:else name="Name21">
                      <dgm:shape xmlns:r="http://schemas.openxmlformats.org/officeDocument/2006/relationships" type="pie" r:blip="">
                        <dgm:adjLst>
                          <dgm:adj idx="1" val="-115.7143"/>
                          <dgm:adj idx="2" val="-90"/>
                        </dgm:adjLst>
                      </dgm:shape>
                    </dgm:else>
                  </dgm:choose>
                </dgm:if>
                <dgm:if name="Name22" axis="precedSib" ptType="node" func="cnt" op="equ" val="1">
                  <dgm:choose name="Name23">
                    <dgm:if name="Name24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25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if name="Name26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27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62"/>
                          <dgm:adj idx="2" val="-90"/>
                        </dgm:adjLst>
                      </dgm:shape>
                    </dgm:if>
                    <dgm:if name="Name28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else name="Name29">
                      <dgm:shape xmlns:r="http://schemas.openxmlformats.org/officeDocument/2006/relationships" type="pie" r:blip="">
                        <dgm:adjLst>
                          <dgm:adj idx="1" val="-141.4286"/>
                          <dgm:adj idx="2" val="-90"/>
                        </dgm:adjLst>
                      </dgm:shape>
                    </dgm:else>
                  </dgm:choose>
                </dgm:if>
                <dgm:if name="Name30" axis="precedSib" ptType="node" func="cnt" op="equ" val="2">
                  <dgm:choose name="Name31">
                    <dgm:if name="Name32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33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35"/>
                          <dgm:adj idx="2" val="-90"/>
                        </dgm:adjLst>
                      </dgm:shape>
                    </dgm:if>
                    <dgm:if name="Name34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62"/>
                          <dgm:adj idx="2" val="-90"/>
                        </dgm:adjLst>
                      </dgm:shape>
                    </dgm:if>
                    <dgm:if name="Name35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else name="Name36">
                      <dgm:shape xmlns:r="http://schemas.openxmlformats.org/officeDocument/2006/relationships" type="pie" r:blip="">
                        <dgm:adjLst>
                          <dgm:adj idx="1" val="-167.1429"/>
                          <dgm:adj idx="2" val="-90"/>
                        </dgm:adjLst>
                      </dgm:shape>
                    </dgm:else>
                  </dgm:choose>
                </dgm:if>
                <dgm:if name="Name37" axis="precedSib" ptType="node" func="cnt" op="equ" val="3">
                  <dgm:choose name="Name38">
                    <dgm:if name="Name39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0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6"/>
                          <dgm:adj idx="2" val="-90"/>
                        </dgm:adjLst>
                      </dgm:shape>
                    </dgm:if>
                    <dgm:if name="Name41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else name="Name42">
                      <dgm:shape xmlns:r="http://schemas.openxmlformats.org/officeDocument/2006/relationships" type="pie" r:blip="">
                        <dgm:adjLst>
                          <dgm:adj idx="1" val="167.1429"/>
                          <dgm:adj idx="2" val="-90"/>
                        </dgm:adjLst>
                      </dgm:shape>
                    </dgm:else>
                  </dgm:choose>
                </dgm:if>
                <dgm:if name="Name43" axis="precedSib" ptType="node" func="cnt" op="equ" val="4">
                  <dgm:choose name="Name44">
                    <dgm:if name="Name4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0"/>
                          <dgm:adj idx="2" val="-90"/>
                        </dgm:adjLst>
                      </dgm:shape>
                    </dgm:if>
                    <dgm:else name="Name47">
                      <dgm:shape xmlns:r="http://schemas.openxmlformats.org/officeDocument/2006/relationships" type="pie" r:blip="">
                        <dgm:adjLst>
                          <dgm:adj idx="1" val="141.4286"/>
                          <dgm:adj idx="2" val="-90"/>
                        </dgm:adjLst>
                      </dgm:shape>
                    </dgm:else>
                  </dgm:choose>
                </dgm:if>
                <dgm:if name="Name48" axis="precedSib" ptType="node" func="cnt" op="equ" val="5">
                  <dgm:choose name="Name49">
                    <dgm:if name="Name50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51">
                      <dgm:shape xmlns:r="http://schemas.openxmlformats.org/officeDocument/2006/relationships" type="pie" r:blip="">
                        <dgm:adjLst>
                          <dgm:adj idx="1" val="115.7143"/>
                          <dgm:adj idx="2" val="-90"/>
                        </dgm:adjLst>
                      </dgm:shape>
                    </dgm:else>
                  </dgm:choose>
                </dgm:if>
                <dgm:else name="Name52">
                  <dgm:shape xmlns:r="http://schemas.openxmlformats.org/officeDocument/2006/relationships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if>
            <dgm:else name="Name53">
              <dgm:choose name="Name54">
                <dgm:if name="Name55" axis="precedSib" ptType="node" func="cnt" op="equ" val="0">
                  <dgm:choose name="Name56">
                    <dgm:if name="Name5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5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59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if name="Name60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35"/>
                        </dgm:adjLst>
                      </dgm:shape>
                    </dgm:if>
                    <dgm:if name="Name61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6"/>
                        </dgm:adjLst>
                      </dgm:shape>
                    </dgm:if>
                    <dgm:if name="Name62" axis="followSib" ptType="node" func="cnt" op="equ" val="5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0"/>
                        </dgm:adjLst>
                      </dgm:shape>
                    </dgm:if>
                    <dgm:else name="Name6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15.7143"/>
                        </dgm:adjLst>
                      </dgm:shape>
                    </dgm:else>
                  </dgm:choose>
                </dgm:if>
                <dgm:if name="Name64" axis="precedSib" ptType="node" func="cnt" op="equ" val="1">
                  <dgm:choose name="Name65">
                    <dgm:if name="Name66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67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if name="Name68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69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2"/>
                        </dgm:adjLst>
                      </dgm:shape>
                    </dgm:if>
                    <dgm:if name="Name70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else name="Name7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41.4286"/>
                        </dgm:adjLst>
                      </dgm:shape>
                    </dgm:else>
                  </dgm:choose>
                </dgm:if>
                <dgm:if name="Name72" axis="precedSib" ptType="node" func="cnt" op="equ" val="2">
                  <dgm:choose name="Name73">
                    <dgm:if name="Name74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75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35"/>
                        </dgm:adjLst>
                      </dgm:shape>
                    </dgm:if>
                    <dgm:if name="Name76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2"/>
                        </dgm:adjLst>
                      </dgm:shape>
                    </dgm:if>
                    <dgm:if name="Name77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else name="Name78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7.1429"/>
                        </dgm:adjLst>
                      </dgm:shape>
                    </dgm:else>
                  </dgm:choose>
                </dgm:if>
                <dgm:if name="Name79" axis="precedSib" ptType="node" func="cnt" op="equ" val="3">
                  <dgm:choose name="Name80">
                    <dgm:if name="Name81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2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6"/>
                        </dgm:adjLst>
                      </dgm:shape>
                    </dgm:if>
                    <dgm:if name="Name83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else name="Name8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7.1429"/>
                        </dgm:adjLst>
                      </dgm:shape>
                    </dgm:else>
                  </dgm:choose>
                </dgm:if>
                <dgm:if name="Name85" axis="precedSib" ptType="node" func="cnt" op="equ" val="4">
                  <dgm:choose name="Name86">
                    <dgm:if name="Name8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0"/>
                        </dgm:adjLst>
                      </dgm:shape>
                    </dgm:if>
                    <dgm:else name="Name89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41.4286"/>
                        </dgm:adjLst>
                      </dgm:shape>
                    </dgm:else>
                  </dgm:choose>
                </dgm:if>
                <dgm:if name="Name90" axis="precedSib" ptType="node" func="cnt" op="equ" val="5">
                  <dgm:choose name="Name91">
                    <dgm:if name="Name92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9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15.7143"/>
                        </dgm:adjLst>
                      </dgm:shape>
                    </dgm:else>
                  </dgm:choose>
                </dgm:if>
                <dgm:else name="Name94">
                  <dgm:shape xmlns:r="http://schemas.openxmlformats.org/officeDocument/2006/relationships" rot="180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else>
          </dgm:choose>
          <dgm:presOf/>
        </dgm:layoutNode>
        <dgm:layoutNode name="Parent" styleLbl="revTx">
          <dgm:varLst>
            <dgm:chMax val="1"/>
            <dgm:chPref val="1"/>
            <dgm:bulletEnabled val="1"/>
          </dgm:varLst>
          <dgm:choose name="Name95">
            <dgm:if name="Name96" func="var" arg="dir" op="equ" val="norm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autoTxRot" val="grav"/>
              </dgm:alg>
            </dgm:if>
            <dgm:else name="Name97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autoTxRot" val="grav"/>
              </dgm:alg>
            </dgm:else>
          </dgm:choose>
          <dgm:choose name="Name98">
            <dgm:if name="Name99" func="var" arg="dir" op="equ" val="norm">
              <dgm:shape xmlns:r="http://schemas.openxmlformats.org/officeDocument/2006/relationships" rot="-90" type="rect" r:blip="">
                <dgm:adjLst/>
              </dgm:shape>
            </dgm:if>
            <dgm:else name="Name100">
              <dgm:shape xmlns:r="http://schemas.openxmlformats.org/officeDocument/2006/relationships" rot="90" type="rect" r:blip="">
                <dgm:adjLst/>
              </dgm:shape>
            </dgm:else>
          </dgm:choose>
          <dgm:presOf axis="self" ptType="node"/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</dgm:layoutNode>
      <dgm:choose name="Name101">
        <dgm:if name="Name102" axis="ch" ptType="node" func="cnt" op="gte" val="1">
          <dgm:forEach name="negSibTransForEach" axis="ch" ptType="sibTrans" hideLastTrans="0" cnt="1">
            <dgm:layoutNode name="neg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  <dgm:layoutNode name="composite">
            <dgm:alg type="composite">
              <dgm:param type="ar" val="0.5"/>
            </dgm:alg>
            <dgm:shape xmlns:r="http://schemas.openxmlformats.org/officeDocument/2006/relationships" r:blip="">
              <dgm:adjLst/>
            </dgm:shape>
            <dgm:choose name="Name103">
              <dgm:if name="Name104" func="var" arg="dir" op="equ" val="norm">
                <dgm:constrLst>
                  <dgm:constr type="l" for="ch" forName="Child" refType="w" fact="0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if>
              <dgm:else name="Name105">
                <dgm:constrLst>
                  <dgm:constr type="r" for="ch" forName="Child" refType="w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else>
            </dgm:choose>
            <dgm:ruleLst/>
            <dgm:layoutNode name="Child" styleLbl="revTx">
              <dgm:varLst>
                <dgm:chMax val="0"/>
                <dgm:chPref val="0"/>
                <dgm:bulletEnabled val="1"/>
              </dgm:varLst>
              <dgm:choose name="Name106">
                <dgm:if name="Name107" func="var" arg="dir" op="equ" val="norm">
                  <dgm:alg type="tx">
                    <dgm:param type="parTxLTRAlign" val="l"/>
                    <dgm:param type="parTxRTLAlign" val="r"/>
                    <dgm:param type="txAnchorVert" val="t"/>
                  </dgm:alg>
                </dgm:if>
                <dgm:else name="Name108">
                  <dgm:alg type="tx">
                    <dgm:param type="parTxLTRAlign" val="r"/>
                    <dgm:param type="parTxRTLAlign" val="l"/>
                    <dgm:param type="txAnchorVert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"/>
                <dgm:constr type="rMarg" refType="primFontSz" fact="0"/>
                <dgm:constr type="tMarg" refType="primFontSz" fact="0"/>
                <dgm:constr type="bMarg" refType="primFontSz" fact="0"/>
              </dgm:constrLst>
              <dgm:ruleLst>
                <dgm:rule type="primFontSz" val="5" fact="NaN" max="NaN"/>
              </dgm:ruleLst>
            </dgm:layoutNode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</dgm:if>
        <dgm:else name="Name10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9AE8D-F213-4C7F-8A6E-6BC1DFE791F8}" type="datetimeFigureOut">
              <a:rPr lang="sr-Latn-RS" smtClean="0"/>
              <a:t>20.3.2015.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90D48-DF68-444D-A7AD-E5150780F24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852155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9AE8D-F213-4C7F-8A6E-6BC1DFE791F8}" type="datetimeFigureOut">
              <a:rPr lang="sr-Latn-RS" smtClean="0"/>
              <a:t>20.3.2015.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90D48-DF68-444D-A7AD-E5150780F24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56456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9AE8D-F213-4C7F-8A6E-6BC1DFE791F8}" type="datetimeFigureOut">
              <a:rPr lang="sr-Latn-RS" smtClean="0"/>
              <a:t>20.3.2015.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90D48-DF68-444D-A7AD-E5150780F24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418760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9AE8D-F213-4C7F-8A6E-6BC1DFE791F8}" type="datetimeFigureOut">
              <a:rPr lang="sr-Latn-RS" smtClean="0"/>
              <a:t>20.3.2015.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90D48-DF68-444D-A7AD-E5150780F24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172894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9AE8D-F213-4C7F-8A6E-6BC1DFE791F8}" type="datetimeFigureOut">
              <a:rPr lang="sr-Latn-RS" smtClean="0"/>
              <a:t>20.3.2015.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90D48-DF68-444D-A7AD-E5150780F24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582787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9AE8D-F213-4C7F-8A6E-6BC1DFE791F8}" type="datetimeFigureOut">
              <a:rPr lang="sr-Latn-RS" smtClean="0"/>
              <a:t>20.3.2015.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90D48-DF68-444D-A7AD-E5150780F24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11656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9AE8D-F213-4C7F-8A6E-6BC1DFE791F8}" type="datetimeFigureOut">
              <a:rPr lang="sr-Latn-RS" smtClean="0"/>
              <a:t>20.3.2015.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90D48-DF68-444D-A7AD-E5150780F24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880513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9AE8D-F213-4C7F-8A6E-6BC1DFE791F8}" type="datetimeFigureOut">
              <a:rPr lang="sr-Latn-RS" smtClean="0"/>
              <a:t>20.3.2015.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90D48-DF68-444D-A7AD-E5150780F24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38819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9AE8D-F213-4C7F-8A6E-6BC1DFE791F8}" type="datetimeFigureOut">
              <a:rPr lang="sr-Latn-RS" smtClean="0"/>
              <a:t>20.3.2015.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90D48-DF68-444D-A7AD-E5150780F24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968939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9AE8D-F213-4C7F-8A6E-6BC1DFE791F8}" type="datetimeFigureOut">
              <a:rPr lang="sr-Latn-RS" smtClean="0"/>
              <a:t>20.3.2015.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90D48-DF68-444D-A7AD-E5150780F24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600930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9AE8D-F213-4C7F-8A6E-6BC1DFE791F8}" type="datetimeFigureOut">
              <a:rPr lang="sr-Latn-RS" smtClean="0"/>
              <a:t>20.3.2015.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90D48-DF68-444D-A7AD-E5150780F24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602104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3000">
              <a:schemeClr val="bg2">
                <a:lumMod val="50000"/>
              </a:schemeClr>
            </a:gs>
            <a:gs pos="35000">
              <a:schemeClr val="accent4">
                <a:lumMod val="0"/>
                <a:lumOff val="100000"/>
              </a:schemeClr>
            </a:gs>
            <a:gs pos="91000">
              <a:schemeClr val="bg1">
                <a:lumMod val="65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9AE8D-F213-4C7F-8A6E-6BC1DFE791F8}" type="datetimeFigureOut">
              <a:rPr lang="sr-Latn-RS" smtClean="0"/>
              <a:t>20.3.2015.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90D48-DF68-444D-A7AD-E5150780F24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65330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3586" y="474809"/>
            <a:ext cx="10515600" cy="2701631"/>
          </a:xfrm>
          <a:gradFill flip="none" rotWithShape="1">
            <a:gsLst>
              <a:gs pos="46000">
                <a:schemeClr val="accent3">
                  <a:lumMod val="40000"/>
                  <a:lumOff val="60000"/>
                </a:schemeClr>
              </a:gs>
              <a:gs pos="90000">
                <a:schemeClr val="bg1">
                  <a:lumMod val="95000"/>
                </a:schemeClr>
              </a:gs>
              <a:gs pos="100000">
                <a:srgbClr val="002060"/>
              </a:gs>
            </a:gsLst>
            <a:path path="shape">
              <a:fillToRect l="50000" t="50000" r="50000" b="50000"/>
            </a:path>
            <a:tileRect/>
          </a:gradFill>
          <a:effectLst>
            <a:glow rad="127000">
              <a:srgbClr val="92D050"/>
            </a:glow>
            <a:outerShdw blurRad="50800" dist="50800" dir="5400000" algn="ctr" rotWithShape="0">
              <a:srgbClr val="92D050"/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contourW="12700">
            <a:bevelT w="114300" prst="artDeco"/>
            <a:contourClr>
              <a:srgbClr val="92D050"/>
            </a:contourClr>
          </a:sp3d>
        </p:spPr>
        <p:txBody>
          <a:bodyPr>
            <a:normAutofit/>
          </a:bodyPr>
          <a:lstStyle/>
          <a:p>
            <a:pPr algn="ctr"/>
            <a:r>
              <a:rPr lang="sr-Latn-RS" sz="3200" dirty="0" smtClean="0"/>
              <a:t>Zadovoljstvo bolnickim lecenjem</a:t>
            </a:r>
            <a:br>
              <a:rPr lang="sr-Latn-RS" sz="3200" dirty="0" smtClean="0"/>
            </a:br>
            <a:r>
              <a:rPr lang="sr-Latn-RS" sz="3200" dirty="0" smtClean="0"/>
              <a:t>Sombor</a:t>
            </a:r>
            <a:r>
              <a:rPr lang="sr-Latn-RS" sz="3200" dirty="0" smtClean="0"/>
              <a:t/>
            </a:r>
            <a:br>
              <a:rPr lang="sr-Latn-RS" sz="3200" dirty="0" smtClean="0"/>
            </a:br>
            <a:r>
              <a:rPr lang="sr-Latn-RS" sz="3200" dirty="0" smtClean="0"/>
              <a:t> 2014</a:t>
            </a:r>
            <a:endParaRPr lang="sr-Latn-R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1425387" y="4652682"/>
            <a:ext cx="8754035" cy="3312740"/>
          </a:xfrm>
        </p:spPr>
        <p:txBody>
          <a:bodyPr/>
          <a:lstStyle/>
          <a:p>
            <a:pPr marL="0" indent="0">
              <a:buNone/>
            </a:pPr>
            <a:r>
              <a:rPr lang="sr-Latn-RS" dirty="0" smtClean="0"/>
              <a:t>                                    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91571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0579"/>
            <a:ext cx="1511105" cy="675884"/>
          </a:xfrm>
          <a:gradFill>
            <a:gsLst>
              <a:gs pos="0">
                <a:srgbClr val="92D050"/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rgbClr val="002060">
                  <a:alpha val="0"/>
                </a:srgbClr>
              </a:gs>
            </a:gsLst>
            <a:path path="circle">
              <a:fillToRect l="100000" b="100000"/>
            </a:path>
          </a:gradFill>
          <a:effectLst>
            <a:glow rad="101600">
              <a:schemeClr val="accent3">
                <a:satMod val="175000"/>
                <a:alpha val="40000"/>
              </a:schemeClr>
            </a:glow>
            <a:reflection blurRad="6350" stA="50000" endA="300" endPos="55500" dist="101600" dir="5400000" sy="-100000" algn="bl" rotWithShape="0"/>
          </a:effectLst>
          <a:scene3d>
            <a:camera prst="orthographicFront"/>
            <a:lightRig rig="twoPt" dir="t"/>
          </a:scene3d>
          <a:sp3d>
            <a:bevelT w="114300" prst="artDeco"/>
          </a:sp3d>
        </p:spPr>
        <p:txBody>
          <a:bodyPr>
            <a:normAutofit/>
          </a:bodyPr>
          <a:lstStyle/>
          <a:p>
            <a:r>
              <a:rPr lang="sr-Latn-RS" sz="2400" dirty="0" smtClean="0"/>
              <a:t>posete</a:t>
            </a:r>
            <a:endParaRPr lang="sr-Latn-RS" sz="24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956316"/>
              </p:ext>
            </p:extLst>
          </p:nvPr>
        </p:nvGraphicFramePr>
        <p:xfrm>
          <a:off x="514643" y="1442434"/>
          <a:ext cx="10515600" cy="4734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5552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149606" y="2559372"/>
            <a:ext cx="19490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HeroicExtremeLeftFacing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sr-Latn-RS" sz="5400" b="1" dirty="0" smtClean="0">
                <a:ln/>
                <a:solidFill>
                  <a:schemeClr val="accent4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</a:rPr>
              <a:t>H</a:t>
            </a:r>
            <a:r>
              <a:rPr lang="sr-Latn-RS" sz="5400" b="1" cap="none" spc="0" dirty="0" smtClean="0">
                <a:ln/>
                <a:solidFill>
                  <a:schemeClr val="accent4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</a:rPr>
              <a:t>vala </a:t>
            </a:r>
            <a:endParaRPr lang="en-US" sz="5400" b="1" cap="none" spc="0" dirty="0">
              <a:ln/>
              <a:solidFill>
                <a:schemeClr val="accent4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  <a:reflection blurRad="6350" stA="60000" endA="900" endPos="60000" dist="29997" dir="5400000" sy="-100000" algn="bl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82154" y="6027003"/>
            <a:ext cx="5345724" cy="830997"/>
          </a:xfrm>
          <a:prstGeom prst="rect">
            <a:avLst/>
          </a:prstGeom>
          <a:gradFill>
            <a:gsLst>
              <a:gs pos="34593">
                <a:srgbClr val="FEFFFD">
                  <a:alpha val="10000"/>
                </a:srgbClr>
              </a:gs>
              <a:gs pos="34187">
                <a:srgbClr val="FCFEFA"/>
              </a:gs>
              <a:gs pos="33375">
                <a:srgbClr val="F9FDF5"/>
              </a:gs>
              <a:gs pos="31750">
                <a:srgbClr val="F2FAEA"/>
              </a:gs>
              <a:gs pos="100000">
                <a:srgbClr val="E4F4D4"/>
              </a:gs>
              <a:gs pos="27000">
                <a:srgbClr val="C9E8A8"/>
              </a:gs>
              <a:gs pos="16000">
                <a:srgbClr val="92D050">
                  <a:alpha val="0"/>
                </a:srgbClr>
              </a:gs>
              <a:gs pos="54000">
                <a:schemeClr val="accent4">
                  <a:lumMod val="0"/>
                  <a:lumOff val="100000"/>
                </a:schemeClr>
              </a:gs>
              <a:gs pos="84000">
                <a:schemeClr val="accent4">
                  <a:alpha val="0"/>
                  <a:lumMod val="0"/>
                </a:schemeClr>
              </a:gs>
            </a:gsLst>
            <a:path path="circle">
              <a:fillToRect l="100000" b="100000"/>
            </a:path>
          </a:gradFill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sr-Latn-RS" sz="2400" dirty="0" smtClean="0">
                <a:latin typeface="Brush Script MT" panose="03060802040406070304" pitchFamily="66" charset="0"/>
              </a:rPr>
              <a:t>Dipl.Psiholog Davorka Bosnic</a:t>
            </a:r>
          </a:p>
          <a:p>
            <a:r>
              <a:rPr lang="sr-Latn-RS" sz="2400" dirty="0" smtClean="0">
                <a:latin typeface="Brush Script MT" panose="03060802040406070304" pitchFamily="66" charset="0"/>
              </a:rPr>
              <a:t>Centar za promociju zdravlja ZZJZ Sombor 2015. </a:t>
            </a:r>
            <a:endParaRPr lang="sr-Latn-RS" sz="2400" dirty="0"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10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906850" y="365125"/>
            <a:ext cx="6446949" cy="1325563"/>
          </a:xfrm>
          <a:gradFill flip="none" rotWithShape="0">
            <a:gsLst>
              <a:gs pos="36000">
                <a:srgbClr val="92D050">
                  <a:alpha val="0"/>
                </a:srgbClr>
              </a:gs>
              <a:gs pos="35000">
                <a:schemeClr val="accent4">
                  <a:lumMod val="0"/>
                  <a:lumOff val="100000"/>
                  <a:alpha val="0"/>
                </a:schemeClr>
              </a:gs>
              <a:gs pos="96000">
                <a:srgbClr val="002060">
                  <a:alpha val="29000"/>
                </a:srgbClr>
              </a:gs>
            </a:gsLst>
            <a:path path="circle">
              <a:fillToRect l="100000" b="100000"/>
            </a:path>
            <a:tileRect/>
          </a:gradFill>
          <a:ln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/>
          </a:bodyPr>
          <a:lstStyle/>
          <a:p>
            <a:r>
              <a:rPr lang="sr-Latn-RS" sz="3200" b="1" dirty="0" smtClean="0"/>
              <a:t>Odeljenja...</a:t>
            </a:r>
            <a:endParaRPr lang="sr-Latn-RS" sz="32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191836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98806" y="4445391"/>
            <a:ext cx="906017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sr-Latn-RS" dirty="0" smtClean="0"/>
              <a:t>N = 207</a:t>
            </a:r>
            <a:endParaRPr lang="sr-Latn-RS" dirty="0"/>
          </a:p>
        </p:txBody>
      </p:sp>
      <p:sp>
        <p:nvSpPr>
          <p:cNvPr id="7" name="TextBox 6"/>
          <p:cNvSpPr txBox="1"/>
          <p:nvPr/>
        </p:nvSpPr>
        <p:spPr>
          <a:xfrm>
            <a:off x="998806" y="5303520"/>
            <a:ext cx="1098378" cy="646331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accent6">
                    <a:lumMod val="40000"/>
                    <a:lumOff val="60000"/>
                  </a:schemeClr>
                </a:gs>
                <a:gs pos="46000">
                  <a:schemeClr val="accent6">
                    <a:lumMod val="95000"/>
                    <a:lumOff val="5000"/>
                  </a:schemeClr>
                </a:gs>
                <a:gs pos="100000">
                  <a:schemeClr val="accent6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</p:spPr>
        <p:txBody>
          <a:bodyPr wrap="none" rtlCol="0">
            <a:spAutoFit/>
          </a:bodyPr>
          <a:lstStyle/>
          <a:p>
            <a:r>
              <a:rPr lang="sr-Latn-RS" dirty="0" smtClean="0"/>
              <a:t>M=47,3%</a:t>
            </a:r>
            <a:endParaRPr lang="sr-Latn-RS" dirty="0" smtClean="0"/>
          </a:p>
          <a:p>
            <a:r>
              <a:rPr lang="sr-Latn-RS" dirty="0" smtClean="0"/>
              <a:t>Z=49,3%</a:t>
            </a:r>
            <a:endParaRPr lang="sr-Latn-R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9044188" y="5303519"/>
            <a:ext cx="1737976" cy="646331"/>
          </a:xfrm>
          <a:prstGeom prst="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60000">
                <a:srgbClr val="002060">
                  <a:alpha val="28000"/>
                </a:srgbClr>
              </a:gs>
              <a:gs pos="90000">
                <a:srgbClr val="7030A0">
                  <a:alpha val="0"/>
                </a:srgbClr>
              </a:gs>
            </a:gsLst>
            <a:path path="circle">
              <a:fillToRect l="50000" t="130000" r="50000" b="-30000"/>
            </a:path>
          </a:gradFill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sr-Latn-RS" dirty="0" smtClean="0"/>
              <a:t>Starosni interval</a:t>
            </a:r>
          </a:p>
          <a:p>
            <a:r>
              <a:rPr lang="sr-Latn-RS" dirty="0" smtClean="0"/>
              <a:t>Od </a:t>
            </a:r>
            <a:r>
              <a:rPr lang="sr-Latn-RS" dirty="0" smtClean="0"/>
              <a:t>17do 90 </a:t>
            </a:r>
            <a:r>
              <a:rPr lang="sr-Latn-RS" dirty="0" smtClean="0"/>
              <a:t>god.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55845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97280671"/>
              </p:ext>
            </p:extLst>
          </p:nvPr>
        </p:nvGraphicFramePr>
        <p:xfrm>
          <a:off x="488804" y="928305"/>
          <a:ext cx="9805182" cy="5041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303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472332" y="365125"/>
            <a:ext cx="5881468" cy="633681"/>
          </a:xfrm>
          <a:gradFill>
            <a:gsLst>
              <a:gs pos="1000">
                <a:schemeClr val="accent2">
                  <a:lumMod val="40000"/>
                  <a:lumOff val="6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2">
                  <a:lumMod val="66000"/>
                  <a:lumOff val="34000"/>
                  <a:alpha val="0"/>
                </a:schemeClr>
              </a:gs>
            </a:gsLst>
            <a:path path="circle">
              <a:fillToRect l="100000" b="100000"/>
            </a:path>
          </a:gradFill>
        </p:spPr>
        <p:txBody>
          <a:bodyPr>
            <a:normAutofit/>
          </a:bodyPr>
          <a:lstStyle/>
          <a:p>
            <a:r>
              <a:rPr lang="sr-Latn-RS" sz="2400" b="1" dirty="0" smtClean="0">
                <a:solidFill>
                  <a:srgbClr val="002060"/>
                </a:solidFill>
              </a:rPr>
              <a:t>Zadovoljstvo uslugama pri prijemu i otpustu</a:t>
            </a:r>
            <a:endParaRPr lang="sr-Latn-RS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9011576"/>
              </p:ext>
            </p:extLst>
          </p:nvPr>
        </p:nvGraphicFramePr>
        <p:xfrm>
          <a:off x="838200" y="1434904"/>
          <a:ext cx="10515600" cy="5121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0776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5644" y="365126"/>
            <a:ext cx="5468155" cy="716700"/>
          </a:xfrm>
          <a:gradFill>
            <a:gsLst>
              <a:gs pos="0">
                <a:srgbClr val="7030A0">
                  <a:alpha val="45000"/>
                </a:srgbClr>
              </a:gs>
              <a:gs pos="35000">
                <a:schemeClr val="accent4">
                  <a:lumMod val="0"/>
                  <a:lumOff val="100000"/>
                </a:schemeClr>
              </a:gs>
              <a:gs pos="78000">
                <a:srgbClr val="002060">
                  <a:alpha val="0"/>
                </a:srgbClr>
              </a:gs>
            </a:gsLst>
            <a:path path="circle">
              <a:fillToRect l="100000" t="100000"/>
            </a:path>
          </a:gradFill>
          <a:effectLst>
            <a:glow rad="139700">
              <a:srgbClr val="00B050">
                <a:alpha val="40000"/>
              </a:srgb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/>
          </a:bodyPr>
          <a:lstStyle/>
          <a:p>
            <a:r>
              <a:rPr lang="sr-Latn-RS" sz="2400" dirty="0" smtClean="0"/>
              <a:t>Prava i obaveze</a:t>
            </a:r>
            <a:endParaRPr lang="sr-Latn-RS" sz="24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204613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1948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3072618" cy="971306"/>
          </a:xfrm>
          <a:gradFill>
            <a:gsLst>
              <a:gs pos="13000">
                <a:srgbClr val="92D050"/>
              </a:gs>
              <a:gs pos="35000">
                <a:schemeClr val="accent4">
                  <a:lumMod val="0"/>
                  <a:lumOff val="100000"/>
                </a:schemeClr>
              </a:gs>
              <a:gs pos="69000">
                <a:srgbClr val="002060">
                  <a:alpha val="0"/>
                </a:srgbClr>
              </a:gs>
            </a:gsLst>
            <a:path path="circle">
              <a:fillToRect l="100000" b="100000"/>
            </a:path>
          </a:gra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>
            <a:normAutofit/>
          </a:bodyPr>
          <a:lstStyle/>
          <a:p>
            <a:r>
              <a:rPr lang="sr-Latn-RS" sz="2400" dirty="0" smtClean="0"/>
              <a:t>Zadovoljstvo negom</a:t>
            </a:r>
            <a:endParaRPr lang="sr-Latn-RS" sz="24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7680514"/>
              </p:ext>
            </p:extLst>
          </p:nvPr>
        </p:nvGraphicFramePr>
        <p:xfrm>
          <a:off x="838200" y="1853760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5300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4282440" cy="1126050"/>
          </a:xfrm>
          <a:gradFill>
            <a:gsLst>
              <a:gs pos="20000">
                <a:srgbClr val="002060">
                  <a:alpha val="0"/>
                </a:srgbClr>
              </a:gs>
              <a:gs pos="55000">
                <a:schemeClr val="accent4">
                  <a:lumMod val="0"/>
                  <a:lumOff val="100000"/>
                </a:schemeClr>
              </a:gs>
              <a:gs pos="98000">
                <a:schemeClr val="accent4">
                  <a:lumMod val="100000"/>
                </a:schemeClr>
              </a:gs>
            </a:gsLst>
            <a:path path="circle">
              <a:fillToRect l="100000" t="100000"/>
            </a:path>
          </a:gradFill>
          <a:effectLst>
            <a:glow rad="698500">
              <a:srgbClr val="FFC000">
                <a:alpha val="75000"/>
              </a:srgbClr>
            </a:glo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sr-Latn-RS" sz="2800" dirty="0" smtClean="0"/>
              <a:t>Zadovoljstvo lekarima</a:t>
            </a:r>
            <a:endParaRPr lang="sr-Latn-RS" sz="28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2075747"/>
              </p:ext>
            </p:extLst>
          </p:nvPr>
        </p:nvGraphicFramePr>
        <p:xfrm>
          <a:off x="838200" y="1491176"/>
          <a:ext cx="10515600" cy="5219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771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994" y="449531"/>
            <a:ext cx="5206218" cy="929103"/>
          </a:xfrm>
          <a:gradFill flip="none" rotWithShape="1">
            <a:gsLst>
              <a:gs pos="0">
                <a:srgbClr val="9508AC">
                  <a:alpha val="0"/>
                </a:srgbClr>
              </a:gs>
              <a:gs pos="56000">
                <a:schemeClr val="accent6">
                  <a:lumMod val="95000"/>
                  <a:lumOff val="5000"/>
                  <a:alpha val="0"/>
                </a:schemeClr>
              </a:gs>
              <a:gs pos="100000">
                <a:srgbClr val="002060">
                  <a:alpha val="12000"/>
                </a:srgbClr>
              </a:gs>
            </a:gsLst>
            <a:path path="circle">
              <a:fillToRect l="100000" b="100000"/>
            </a:path>
            <a:tileRect t="-100000" r="-100000"/>
          </a:gradFill>
          <a:effectLst>
            <a:glow rad="63500">
              <a:schemeClr val="accent6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reflection blurRad="6350" stA="50000" endA="300" endPos="55500" dist="50800" dir="5400000" sy="-100000" algn="bl" rotWithShape="0"/>
          </a:effectLst>
          <a:scene3d>
            <a:camera prst="orthographicFront"/>
            <a:lightRig rig="flat" dir="t"/>
          </a:scene3d>
          <a:sp3d prstMaterial="metal">
            <a:bevelT w="114300" prst="artDeco"/>
          </a:sp3d>
        </p:spPr>
        <p:txBody>
          <a:bodyPr>
            <a:normAutofit/>
          </a:bodyPr>
          <a:lstStyle/>
          <a:p>
            <a:r>
              <a:rPr lang="sr-Latn-RS" sz="2400" dirty="0" smtClean="0"/>
              <a:t>Usluge dijagnostike</a:t>
            </a:r>
            <a:endParaRPr lang="sr-Latn-RS" sz="24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0490904"/>
              </p:ext>
            </p:extLst>
          </p:nvPr>
        </p:nvGraphicFramePr>
        <p:xfrm>
          <a:off x="829994" y="1825624"/>
          <a:ext cx="10515600" cy="5032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5191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lumMod val="75000"/>
                <a:lumOff val="25000"/>
              </a:schemeClr>
            </a:gs>
            <a:gs pos="30000">
              <a:schemeClr val="accent4">
                <a:lumMod val="0"/>
                <a:lumOff val="100000"/>
              </a:schemeClr>
            </a:gs>
            <a:gs pos="97000">
              <a:schemeClr val="bg1">
                <a:lumMod val="65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695" y="98474"/>
            <a:ext cx="2172286" cy="549275"/>
          </a:xfrm>
          <a:gradFill>
            <a:gsLst>
              <a:gs pos="0">
                <a:srgbClr val="002060">
                  <a:alpha val="0"/>
                </a:srgb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rgbClr val="7030A0">
                  <a:alpha val="0"/>
                </a:srgbClr>
              </a:gs>
            </a:gsLst>
            <a:path path="circle">
              <a:fillToRect l="100000" b="100000"/>
            </a:path>
          </a:gradFill>
          <a:effectLst>
            <a:glow rad="101600">
              <a:schemeClr val="accent3">
                <a:satMod val="175000"/>
                <a:alpha val="40000"/>
              </a:schemeClr>
            </a:glow>
            <a:reflection blurRad="6350" stA="50000" endA="300" endPos="55500" dist="50800" dir="5400000" sy="-100000" algn="bl" rotWithShape="0"/>
          </a:effectLst>
          <a:scene3d>
            <a:camera prst="orthographicFront"/>
            <a:lightRig rig="twoPt" dir="t"/>
          </a:scene3d>
          <a:sp3d>
            <a:bevelT w="114300" prst="artDeco"/>
            <a:bevelB w="101600" prst="riblet"/>
          </a:sp3d>
        </p:spPr>
        <p:txBody>
          <a:bodyPr>
            <a:normAutofit/>
          </a:bodyPr>
          <a:lstStyle/>
          <a:p>
            <a:r>
              <a:rPr lang="sr-Latn-RS" sz="2000" dirty="0" smtClean="0">
                <a:solidFill>
                  <a:srgbClr val="002060"/>
                </a:solidFill>
              </a:rPr>
              <a:t>Ishrna i smestaj</a:t>
            </a:r>
            <a:endParaRPr lang="sr-Latn-RS" sz="2000" dirty="0">
              <a:solidFill>
                <a:srgbClr val="002060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6823017"/>
              </p:ext>
            </p:extLst>
          </p:nvPr>
        </p:nvGraphicFramePr>
        <p:xfrm>
          <a:off x="281354" y="689318"/>
          <a:ext cx="11549575" cy="60491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4158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116</Words>
  <Application>Microsoft Office PowerPoint</Application>
  <PresentationFormat>Widescreen</PresentationFormat>
  <Paragraphs>39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Brush Script MT</vt:lpstr>
      <vt:lpstr>Calibri</vt:lpstr>
      <vt:lpstr>Calibri Light</vt:lpstr>
      <vt:lpstr>Office Theme</vt:lpstr>
      <vt:lpstr>Zadovoljstvo bolnickim lecenjem Sombor  2014</vt:lpstr>
      <vt:lpstr>Odeljenja...</vt:lpstr>
      <vt:lpstr>PowerPoint Presentation</vt:lpstr>
      <vt:lpstr>Zadovoljstvo uslugama pri prijemu i otpustu</vt:lpstr>
      <vt:lpstr>Prava i obaveze</vt:lpstr>
      <vt:lpstr>Zadovoljstvo negom</vt:lpstr>
      <vt:lpstr>Zadovoljstvo lekarima</vt:lpstr>
      <vt:lpstr>Usluge dijagnostike</vt:lpstr>
      <vt:lpstr>Ishrna i smestaj</vt:lpstr>
      <vt:lpstr>posete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ZZJZ Sombor</dc:creator>
  <cp:lastModifiedBy>ZZJZ Sombor</cp:lastModifiedBy>
  <cp:revision>64</cp:revision>
  <dcterms:created xsi:type="dcterms:W3CDTF">2015-03-11T09:11:50Z</dcterms:created>
  <dcterms:modified xsi:type="dcterms:W3CDTF">2015-03-20T10:06:52Z</dcterms:modified>
</cp:coreProperties>
</file>